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1"/>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0bb11bd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0bb11bd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60b7d8d9a0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60b7d8d9a0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60b7d8d9a0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60b7d8d9a0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0b7d8d9a0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60b7d8d9a0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60b7d8d9a0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60b7d8d9a0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60b7d8d9a0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60b7d8d9a0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0b7d8d9a0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0b7d8d9a0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60b7d8d9a0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60b7d8d9a0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60b7d8d9a0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60b7d8d9a0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60b7d8d9a0_1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60b7d8d9a0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0b7d8d9a0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60b7d8d9a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60bb11bd2a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60bb11bd2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bb11bd2a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bb11bd2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60bb11bd2a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60bb11bd2a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0bb11bd2a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0bb11bd2a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60bb11bd2a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60bb11bd2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0b7d8d9a0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0b7d8d9a0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60bb11bd2a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60bb11bd2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60bb11bd2a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60bb11bd2a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7.jpg"/><Relationship Id="rId5" Type="http://schemas.openxmlformats.org/officeDocument/2006/relationships/hyperlink" Target="http://www.youtube.com/watch?v=YWxmotv9kIU" TargetMode="External"/><Relationship Id="rId4" Type="http://schemas.openxmlformats.org/officeDocument/2006/relationships/hyperlink" Target="https://www.youtube.com/watch?v=YWxmotv9kIU"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openrocket.info/" TargetMode="External"/><Relationship Id="rId4" Type="http://schemas.openxmlformats.org/officeDocument/2006/relationships/hyperlink" Target="https://www.java.com/en/downloa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4393396"/>
            <a:ext cx="9144000" cy="750104"/>
          </a:xfrm>
          <a:prstGeom prst="rect">
            <a:avLst/>
          </a:prstGeom>
          <a:noFill/>
          <a:ln>
            <a:noFill/>
          </a:ln>
        </p:spPr>
      </p:pic>
      <p:sp>
        <p:nvSpPr>
          <p:cNvPr id="55" name="Google Shape;55;p13"/>
          <p:cNvSpPr txBox="1"/>
          <p:nvPr/>
        </p:nvSpPr>
        <p:spPr>
          <a:xfrm>
            <a:off x="2203800" y="1080500"/>
            <a:ext cx="4736400" cy="233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solidFill>
                  <a:srgbClr val="FFFFFF"/>
                </a:solidFill>
              </a:rPr>
              <a:t>USA </a:t>
            </a:r>
            <a:r>
              <a:rPr lang="en" sz="4800" dirty="0">
                <a:solidFill>
                  <a:srgbClr val="FFFFFF"/>
                </a:solidFill>
              </a:rPr>
              <a:t>SEDS</a:t>
            </a:r>
            <a:endParaRPr sz="4800" dirty="0">
              <a:solidFill>
                <a:srgbClr val="FFFFFF"/>
              </a:solidFill>
            </a:endParaRPr>
          </a:p>
          <a:p>
            <a:pPr marL="0" lvl="0" indent="0" algn="l" rtl="0">
              <a:spcBef>
                <a:spcPts val="0"/>
              </a:spcBef>
              <a:spcAft>
                <a:spcPts val="0"/>
              </a:spcAft>
              <a:buNone/>
            </a:pPr>
            <a:endParaRPr sz="4800" dirty="0">
              <a:solidFill>
                <a:srgbClr val="FFFFFF"/>
              </a:solidFill>
            </a:endParaRPr>
          </a:p>
          <a:p>
            <a:pPr marL="0" lvl="0" indent="0" algn="ctr" rtl="0">
              <a:spcBef>
                <a:spcPts val="0"/>
              </a:spcBef>
              <a:spcAft>
                <a:spcPts val="0"/>
              </a:spcAft>
              <a:buNone/>
            </a:pPr>
            <a:r>
              <a:rPr lang="en" sz="3600" dirty="0">
                <a:solidFill>
                  <a:srgbClr val="FFFFFF"/>
                </a:solidFill>
              </a:rPr>
              <a:t>Rocket Building 101</a:t>
            </a:r>
            <a:endParaRPr sz="3600"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51"/>
        <p:cNvGrpSpPr/>
        <p:nvPr/>
      </p:nvGrpSpPr>
      <p:grpSpPr>
        <a:xfrm>
          <a:off x="0" y="0"/>
          <a:ext cx="0" cy="0"/>
          <a:chOff x="0" y="0"/>
          <a:chExt cx="0" cy="0"/>
        </a:xfrm>
      </p:grpSpPr>
      <p:pic>
        <p:nvPicPr>
          <p:cNvPr id="152" name="Google Shape;152;p23"/>
          <p:cNvPicPr preferRelativeResize="0"/>
          <p:nvPr/>
        </p:nvPicPr>
        <p:blipFill>
          <a:blip r:embed="rId3">
            <a:alphaModFix/>
          </a:blip>
          <a:stretch>
            <a:fillRect/>
          </a:stretch>
        </p:blipFill>
        <p:spPr>
          <a:xfrm>
            <a:off x="0" y="4393396"/>
            <a:ext cx="9144000" cy="750104"/>
          </a:xfrm>
          <a:prstGeom prst="rect">
            <a:avLst/>
          </a:prstGeom>
          <a:noFill/>
          <a:ln>
            <a:noFill/>
          </a:ln>
        </p:spPr>
      </p:pic>
      <p:pic>
        <p:nvPicPr>
          <p:cNvPr id="153" name="Google Shape;153;p23"/>
          <p:cNvPicPr preferRelativeResize="0"/>
          <p:nvPr/>
        </p:nvPicPr>
        <p:blipFill>
          <a:blip r:embed="rId4">
            <a:alphaModFix/>
          </a:blip>
          <a:stretch>
            <a:fillRect/>
          </a:stretch>
        </p:blipFill>
        <p:spPr>
          <a:xfrm rot="-5400000">
            <a:off x="3028020" y="-482675"/>
            <a:ext cx="3087950" cy="6539950"/>
          </a:xfrm>
          <a:prstGeom prst="rect">
            <a:avLst/>
          </a:prstGeom>
          <a:noFill/>
          <a:ln>
            <a:noFill/>
          </a:ln>
        </p:spPr>
      </p:pic>
      <p:sp>
        <p:nvSpPr>
          <p:cNvPr id="154" name="Google Shape;154;p23"/>
          <p:cNvSpPr txBox="1"/>
          <p:nvPr/>
        </p:nvSpPr>
        <p:spPr>
          <a:xfrm>
            <a:off x="2390425" y="525450"/>
            <a:ext cx="5062200" cy="9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Step #2 Fins</a:t>
            </a:r>
            <a:endParaRPr>
              <a:solidFill>
                <a:srgbClr val="FFFFFF"/>
              </a:solidFill>
            </a:endParaRPr>
          </a:p>
          <a:p>
            <a:pPr marL="0" lvl="0" indent="0" algn="l" rtl="0">
              <a:spcBef>
                <a:spcPts val="0"/>
              </a:spcBef>
              <a:spcAft>
                <a:spcPts val="0"/>
              </a:spcAft>
              <a:buNone/>
            </a:pPr>
            <a:r>
              <a:rPr lang="en">
                <a:solidFill>
                  <a:srgbClr val="FFFFFF"/>
                </a:solidFill>
              </a:rPr>
              <a:t>	Translating OpenRocket to Balsa wood</a:t>
            </a:r>
            <a:endParaRPr>
              <a:solidFill>
                <a:srgbClr val="FFFFFF"/>
              </a:solidFill>
            </a:endParaRPr>
          </a:p>
          <a:p>
            <a:pPr marL="0" lvl="0" indent="0" algn="l" rtl="0">
              <a:spcBef>
                <a:spcPts val="0"/>
              </a:spcBef>
              <a:spcAft>
                <a:spcPts val="0"/>
              </a:spcAft>
              <a:buNone/>
            </a:pPr>
            <a:r>
              <a:rPr lang="en"/>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58"/>
        <p:cNvGrpSpPr/>
        <p:nvPr/>
      </p:nvGrpSpPr>
      <p:grpSpPr>
        <a:xfrm>
          <a:off x="0" y="0"/>
          <a:ext cx="0" cy="0"/>
          <a:chOff x="0" y="0"/>
          <a:chExt cx="0" cy="0"/>
        </a:xfrm>
      </p:grpSpPr>
      <p:pic>
        <p:nvPicPr>
          <p:cNvPr id="159" name="Google Shape;159;p24"/>
          <p:cNvPicPr preferRelativeResize="0"/>
          <p:nvPr/>
        </p:nvPicPr>
        <p:blipFill>
          <a:blip r:embed="rId3">
            <a:alphaModFix/>
          </a:blip>
          <a:stretch>
            <a:fillRect/>
          </a:stretch>
        </p:blipFill>
        <p:spPr>
          <a:xfrm>
            <a:off x="0" y="4393396"/>
            <a:ext cx="9144000" cy="750104"/>
          </a:xfrm>
          <a:prstGeom prst="rect">
            <a:avLst/>
          </a:prstGeom>
          <a:noFill/>
          <a:ln>
            <a:noFill/>
          </a:ln>
        </p:spPr>
      </p:pic>
      <p:sp>
        <p:nvSpPr>
          <p:cNvPr id="160" name="Google Shape;160;p24"/>
          <p:cNvSpPr txBox="1"/>
          <p:nvPr/>
        </p:nvSpPr>
        <p:spPr>
          <a:xfrm>
            <a:off x="1344706" y="362174"/>
            <a:ext cx="6685473" cy="9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rPr>
              <a:t>Step #3 Fin Slots</a:t>
            </a:r>
            <a:endParaRPr dirty="0">
              <a:solidFill>
                <a:srgbClr val="FFFFFF"/>
              </a:solidFill>
            </a:endParaRPr>
          </a:p>
          <a:p>
            <a:pPr marL="0" lvl="0" indent="0" algn="l" rtl="0">
              <a:spcBef>
                <a:spcPts val="0"/>
              </a:spcBef>
              <a:spcAft>
                <a:spcPts val="0"/>
              </a:spcAft>
              <a:buNone/>
            </a:pPr>
            <a:r>
              <a:rPr lang="en" dirty="0">
                <a:solidFill>
                  <a:srgbClr val="FFFFFF"/>
                </a:solidFill>
              </a:rPr>
              <a:t>	Tip: Check with OpenRocket for correct fin slot length</a:t>
            </a:r>
            <a:endParaRPr dirty="0">
              <a:solidFill>
                <a:srgbClr val="FFFFFF"/>
              </a:solidFill>
            </a:endParaRPr>
          </a:p>
          <a:p>
            <a:pPr marL="0" lvl="0" indent="0" algn="l" rtl="0">
              <a:spcBef>
                <a:spcPts val="0"/>
              </a:spcBef>
              <a:spcAft>
                <a:spcPts val="0"/>
              </a:spcAft>
              <a:buNone/>
            </a:pPr>
            <a:r>
              <a:rPr lang="en" dirty="0">
                <a:solidFill>
                  <a:srgbClr val="FFFFFF"/>
                </a:solidFill>
              </a:rPr>
              <a:t>		%Example Fin slots were done quickly, make yours better </a:t>
            </a:r>
            <a:endParaRPr dirty="0">
              <a:solidFill>
                <a:srgbClr val="FFFFFF"/>
              </a:solidFill>
            </a:endParaRPr>
          </a:p>
          <a:p>
            <a:pPr marL="0" lvl="0" indent="0" algn="l" rtl="0">
              <a:spcBef>
                <a:spcPts val="0"/>
              </a:spcBef>
              <a:spcAft>
                <a:spcPts val="0"/>
              </a:spcAft>
              <a:buNone/>
            </a:pPr>
            <a:r>
              <a:rPr lang="en" dirty="0"/>
              <a:t>	</a:t>
            </a:r>
            <a:endParaRPr dirty="0"/>
          </a:p>
        </p:txBody>
      </p:sp>
      <p:pic>
        <p:nvPicPr>
          <p:cNvPr id="161" name="Google Shape;161;p24"/>
          <p:cNvPicPr preferRelativeResize="0"/>
          <p:nvPr/>
        </p:nvPicPr>
        <p:blipFill>
          <a:blip r:embed="rId4">
            <a:alphaModFix/>
          </a:blip>
          <a:stretch>
            <a:fillRect/>
          </a:stretch>
        </p:blipFill>
        <p:spPr>
          <a:xfrm rot="10800000">
            <a:off x="1515178" y="1420951"/>
            <a:ext cx="6113649" cy="28866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65"/>
        <p:cNvGrpSpPr/>
        <p:nvPr/>
      </p:nvGrpSpPr>
      <p:grpSpPr>
        <a:xfrm>
          <a:off x="0" y="0"/>
          <a:ext cx="0" cy="0"/>
          <a:chOff x="0" y="0"/>
          <a:chExt cx="0" cy="0"/>
        </a:xfrm>
      </p:grpSpPr>
      <p:pic>
        <p:nvPicPr>
          <p:cNvPr id="166" name="Google Shape;166;p25"/>
          <p:cNvPicPr preferRelativeResize="0"/>
          <p:nvPr/>
        </p:nvPicPr>
        <p:blipFill>
          <a:blip r:embed="rId3">
            <a:alphaModFix/>
          </a:blip>
          <a:stretch>
            <a:fillRect/>
          </a:stretch>
        </p:blipFill>
        <p:spPr>
          <a:xfrm>
            <a:off x="0" y="4393396"/>
            <a:ext cx="9144000" cy="750104"/>
          </a:xfrm>
          <a:prstGeom prst="rect">
            <a:avLst/>
          </a:prstGeom>
          <a:noFill/>
          <a:ln>
            <a:noFill/>
          </a:ln>
        </p:spPr>
      </p:pic>
      <p:pic>
        <p:nvPicPr>
          <p:cNvPr id="167" name="Google Shape;167;p25"/>
          <p:cNvPicPr preferRelativeResize="0"/>
          <p:nvPr/>
        </p:nvPicPr>
        <p:blipFill>
          <a:blip r:embed="rId4">
            <a:alphaModFix/>
          </a:blip>
          <a:stretch>
            <a:fillRect/>
          </a:stretch>
        </p:blipFill>
        <p:spPr>
          <a:xfrm rot="-5400000">
            <a:off x="3293315" y="300062"/>
            <a:ext cx="2557374" cy="5416202"/>
          </a:xfrm>
          <a:prstGeom prst="rect">
            <a:avLst/>
          </a:prstGeom>
          <a:noFill/>
          <a:ln>
            <a:noFill/>
          </a:ln>
        </p:spPr>
      </p:pic>
      <p:sp>
        <p:nvSpPr>
          <p:cNvPr id="168" name="Google Shape;168;p25"/>
          <p:cNvSpPr txBox="1"/>
          <p:nvPr/>
        </p:nvSpPr>
        <p:spPr>
          <a:xfrm>
            <a:off x="1556250" y="162825"/>
            <a:ext cx="6031500" cy="9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Step #4 Centering Rings </a:t>
            </a:r>
            <a:endParaRPr>
              <a:solidFill>
                <a:srgbClr val="FFFFFF"/>
              </a:solidFill>
            </a:endParaRPr>
          </a:p>
          <a:p>
            <a:pPr marL="0" lvl="0" indent="0" algn="l" rtl="0">
              <a:spcBef>
                <a:spcPts val="0"/>
              </a:spcBef>
              <a:spcAft>
                <a:spcPts val="0"/>
              </a:spcAft>
              <a:buNone/>
            </a:pPr>
            <a:r>
              <a:rPr lang="en">
                <a:solidFill>
                  <a:srgbClr val="FFFFFF"/>
                </a:solidFill>
              </a:rPr>
              <a:t>	Tip: Drill 2 holes in each centering rings (180 deg apart)</a:t>
            </a:r>
            <a:endParaRPr>
              <a:solidFill>
                <a:srgbClr val="FFFFFF"/>
              </a:solidFill>
            </a:endParaRPr>
          </a:p>
          <a:p>
            <a:pPr marL="457200" lvl="0" indent="0" algn="l" rtl="0">
              <a:spcBef>
                <a:spcPts val="0"/>
              </a:spcBef>
              <a:spcAft>
                <a:spcPts val="0"/>
              </a:spcAft>
              <a:buNone/>
            </a:pPr>
            <a:r>
              <a:rPr lang="en">
                <a:solidFill>
                  <a:srgbClr val="FFFFFF"/>
                </a:solidFill>
              </a:rPr>
              <a:t>Tip: Epoxy centering rings onto engine tube so that the engine casing will be coincident with the engine tube</a:t>
            </a:r>
            <a:endParaRPr>
              <a:solidFill>
                <a:srgbClr val="FFFFFF"/>
              </a:solidFill>
            </a:endParaRPr>
          </a:p>
          <a:p>
            <a:pPr marL="0" lvl="0" indent="457200" algn="l" rtl="0">
              <a:spcBef>
                <a:spcPts val="0"/>
              </a:spcBef>
              <a:spcAft>
                <a:spcPts val="0"/>
              </a:spcAft>
              <a:buNone/>
            </a:pPr>
            <a:r>
              <a:rPr lang="en">
                <a:solidFill>
                  <a:srgbClr val="FFFFFF"/>
                </a:solidFill>
              </a:rPr>
              <a:t>Tip: Spin the tube from the inside while epoxy is curing </a:t>
            </a:r>
            <a:endParaRPr>
              <a:solidFill>
                <a:srgbClr val="FFFFFF"/>
              </a:solidFill>
            </a:endParaRPr>
          </a:p>
          <a:p>
            <a:pPr marL="0" lvl="0" indent="0" algn="l" rtl="0">
              <a:spcBef>
                <a:spcPts val="0"/>
              </a:spcBef>
              <a:spcAft>
                <a:spcPts val="0"/>
              </a:spcAft>
              <a:buNone/>
            </a:pPr>
            <a:r>
              <a:rPr lang="en">
                <a:solidFill>
                  <a:srgbClr val="FFFFFF"/>
                </a:solidFill>
              </a:rPr>
              <a:t>		% It must be concentric </a:t>
            </a:r>
            <a:endParaRPr>
              <a:solidFill>
                <a:srgbClr val="FFFFFF"/>
              </a:solidFill>
            </a:endParaRPr>
          </a:p>
          <a:p>
            <a:pPr marL="0" lvl="0" indent="0" algn="l" rtl="0">
              <a:spcBef>
                <a:spcPts val="0"/>
              </a:spcBef>
              <a:spcAft>
                <a:spcPts val="0"/>
              </a:spcAft>
              <a:buNone/>
            </a:pPr>
            <a:r>
              <a:rPr lang="en"/>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72"/>
        <p:cNvGrpSpPr/>
        <p:nvPr/>
      </p:nvGrpSpPr>
      <p:grpSpPr>
        <a:xfrm>
          <a:off x="0" y="0"/>
          <a:ext cx="0" cy="0"/>
          <a:chOff x="0" y="0"/>
          <a:chExt cx="0" cy="0"/>
        </a:xfrm>
      </p:grpSpPr>
      <p:pic>
        <p:nvPicPr>
          <p:cNvPr id="173" name="Google Shape;173;p26"/>
          <p:cNvPicPr preferRelativeResize="0"/>
          <p:nvPr/>
        </p:nvPicPr>
        <p:blipFill>
          <a:blip r:embed="rId3">
            <a:alphaModFix/>
          </a:blip>
          <a:stretch>
            <a:fillRect/>
          </a:stretch>
        </p:blipFill>
        <p:spPr>
          <a:xfrm>
            <a:off x="0" y="4393396"/>
            <a:ext cx="9144000" cy="750104"/>
          </a:xfrm>
          <a:prstGeom prst="rect">
            <a:avLst/>
          </a:prstGeom>
          <a:noFill/>
          <a:ln>
            <a:noFill/>
          </a:ln>
        </p:spPr>
      </p:pic>
      <p:pic>
        <p:nvPicPr>
          <p:cNvPr id="174" name="Google Shape;174;p26"/>
          <p:cNvPicPr preferRelativeResize="0"/>
          <p:nvPr/>
        </p:nvPicPr>
        <p:blipFill rotWithShape="1">
          <a:blip r:embed="rId4">
            <a:alphaModFix/>
          </a:blip>
          <a:srcRect t="15370" b="27210"/>
          <a:stretch/>
        </p:blipFill>
        <p:spPr>
          <a:xfrm rot="-5400000">
            <a:off x="1245651" y="1255424"/>
            <a:ext cx="2770625" cy="3367326"/>
          </a:xfrm>
          <a:prstGeom prst="rect">
            <a:avLst/>
          </a:prstGeom>
          <a:noFill/>
          <a:ln>
            <a:noFill/>
          </a:ln>
        </p:spPr>
      </p:pic>
      <p:sp>
        <p:nvSpPr>
          <p:cNvPr id="175" name="Google Shape;175;p26"/>
          <p:cNvSpPr txBox="1"/>
          <p:nvPr/>
        </p:nvSpPr>
        <p:spPr>
          <a:xfrm>
            <a:off x="1383925" y="192425"/>
            <a:ext cx="6660600" cy="10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26"/>
          <p:cNvSpPr txBox="1"/>
          <p:nvPr/>
        </p:nvSpPr>
        <p:spPr>
          <a:xfrm>
            <a:off x="1857575" y="192425"/>
            <a:ext cx="6031500" cy="9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Step #5 Parachute and Nose Cone line.  </a:t>
            </a:r>
            <a:endParaRPr>
              <a:solidFill>
                <a:srgbClr val="FFFFFF"/>
              </a:solidFill>
            </a:endParaRPr>
          </a:p>
          <a:p>
            <a:pPr marL="0" lvl="0" indent="0" algn="l" rtl="0">
              <a:spcBef>
                <a:spcPts val="0"/>
              </a:spcBef>
              <a:spcAft>
                <a:spcPts val="0"/>
              </a:spcAft>
              <a:buNone/>
            </a:pPr>
            <a:r>
              <a:rPr lang="en">
                <a:solidFill>
                  <a:srgbClr val="FFFFFF"/>
                </a:solidFill>
              </a:rPr>
              <a:t>	Tip: The line should be 3 body tube lengths long </a:t>
            </a:r>
            <a:endParaRPr>
              <a:solidFill>
                <a:srgbClr val="FFFFFF"/>
              </a:solidFill>
            </a:endParaRPr>
          </a:p>
          <a:p>
            <a:pPr marL="457200" lvl="0" indent="457200" algn="l" rtl="0">
              <a:spcBef>
                <a:spcPts val="0"/>
              </a:spcBef>
              <a:spcAft>
                <a:spcPts val="0"/>
              </a:spcAft>
              <a:buNone/>
            </a:pPr>
            <a:r>
              <a:rPr lang="en">
                <a:solidFill>
                  <a:srgbClr val="FFFFFF"/>
                </a:solidFill>
              </a:rPr>
              <a:t>%One length from the end of the centering rings to the end of the body tube, one length from body tube to the swivel, one length from the swivel to the parachute   </a:t>
            </a:r>
            <a:endParaRPr>
              <a:solidFill>
                <a:srgbClr val="FFFFFF"/>
              </a:solidFill>
            </a:endParaRPr>
          </a:p>
          <a:p>
            <a:pPr marL="0" lvl="0" indent="0" algn="l" rtl="0">
              <a:spcBef>
                <a:spcPts val="0"/>
              </a:spcBef>
              <a:spcAft>
                <a:spcPts val="0"/>
              </a:spcAft>
              <a:buNone/>
            </a:pPr>
            <a:r>
              <a:rPr lang="en">
                <a:solidFill>
                  <a:srgbClr val="FFFFFF"/>
                </a:solidFill>
              </a:rPr>
              <a:t>	</a:t>
            </a:r>
            <a:endParaRPr>
              <a:solidFill>
                <a:srgbClr val="FFFFFF"/>
              </a:solidFill>
            </a:endParaRPr>
          </a:p>
          <a:p>
            <a:pPr marL="0" lvl="0" indent="0" algn="l" rtl="0">
              <a:spcBef>
                <a:spcPts val="0"/>
              </a:spcBef>
              <a:spcAft>
                <a:spcPts val="0"/>
              </a:spcAft>
              <a:buNone/>
            </a:pPr>
            <a:r>
              <a:rPr lang="en"/>
              <a:t>	</a:t>
            </a:r>
            <a:endParaRPr/>
          </a:p>
        </p:txBody>
      </p:sp>
      <p:pic>
        <p:nvPicPr>
          <p:cNvPr id="177" name="Google Shape;177;p26"/>
          <p:cNvPicPr preferRelativeResize="0"/>
          <p:nvPr/>
        </p:nvPicPr>
        <p:blipFill>
          <a:blip r:embed="rId5">
            <a:alphaModFix/>
          </a:blip>
          <a:stretch>
            <a:fillRect/>
          </a:stretch>
        </p:blipFill>
        <p:spPr>
          <a:xfrm>
            <a:off x="4745924" y="1553775"/>
            <a:ext cx="3074726" cy="27706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81"/>
        <p:cNvGrpSpPr/>
        <p:nvPr/>
      </p:nvGrpSpPr>
      <p:grpSpPr>
        <a:xfrm>
          <a:off x="0" y="0"/>
          <a:ext cx="0" cy="0"/>
          <a:chOff x="0" y="0"/>
          <a:chExt cx="0" cy="0"/>
        </a:xfrm>
      </p:grpSpPr>
      <p:pic>
        <p:nvPicPr>
          <p:cNvPr id="182" name="Google Shape;182;p27"/>
          <p:cNvPicPr preferRelativeResize="0"/>
          <p:nvPr/>
        </p:nvPicPr>
        <p:blipFill>
          <a:blip r:embed="rId3">
            <a:alphaModFix/>
          </a:blip>
          <a:stretch>
            <a:fillRect/>
          </a:stretch>
        </p:blipFill>
        <p:spPr>
          <a:xfrm>
            <a:off x="0" y="4393396"/>
            <a:ext cx="9144000" cy="750104"/>
          </a:xfrm>
          <a:prstGeom prst="rect">
            <a:avLst/>
          </a:prstGeom>
          <a:noFill/>
          <a:ln>
            <a:noFill/>
          </a:ln>
        </p:spPr>
      </p:pic>
      <p:pic>
        <p:nvPicPr>
          <p:cNvPr id="183" name="Google Shape;183;p27"/>
          <p:cNvPicPr preferRelativeResize="0"/>
          <p:nvPr/>
        </p:nvPicPr>
        <p:blipFill>
          <a:blip r:embed="rId4">
            <a:alphaModFix/>
          </a:blip>
          <a:stretch>
            <a:fillRect/>
          </a:stretch>
        </p:blipFill>
        <p:spPr>
          <a:xfrm rot="-5400000">
            <a:off x="3168638" y="-88663"/>
            <a:ext cx="2806725" cy="5944351"/>
          </a:xfrm>
          <a:prstGeom prst="rect">
            <a:avLst/>
          </a:prstGeom>
          <a:noFill/>
          <a:ln>
            <a:noFill/>
          </a:ln>
        </p:spPr>
      </p:pic>
      <p:sp>
        <p:nvSpPr>
          <p:cNvPr id="184" name="Google Shape;184;p27"/>
          <p:cNvSpPr txBox="1"/>
          <p:nvPr/>
        </p:nvSpPr>
        <p:spPr>
          <a:xfrm>
            <a:off x="1556250" y="426225"/>
            <a:ext cx="6031500" cy="94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Step #6 Epoxy Aft retainer   </a:t>
            </a:r>
            <a:endParaRPr>
              <a:solidFill>
                <a:srgbClr val="FFFFFF"/>
              </a:solidFill>
            </a:endParaRPr>
          </a:p>
          <a:p>
            <a:pPr marL="0" lvl="0" indent="0" algn="l" rtl="0">
              <a:spcBef>
                <a:spcPts val="0"/>
              </a:spcBef>
              <a:spcAft>
                <a:spcPts val="0"/>
              </a:spcAft>
              <a:buNone/>
            </a:pPr>
            <a:r>
              <a:rPr lang="en">
                <a:solidFill>
                  <a:srgbClr val="FFFFFF"/>
                </a:solidFill>
              </a:rPr>
              <a:t>	  </a:t>
            </a:r>
            <a:endParaRPr>
              <a:solidFill>
                <a:srgbClr val="FFFFFF"/>
              </a:solidFill>
            </a:endParaRPr>
          </a:p>
          <a:p>
            <a:pPr marL="0" lvl="0" indent="0" algn="l" rtl="0">
              <a:spcBef>
                <a:spcPts val="0"/>
              </a:spcBef>
              <a:spcAft>
                <a:spcPts val="0"/>
              </a:spcAft>
              <a:buNone/>
            </a:pPr>
            <a:r>
              <a:rPr lang="en">
                <a:solidFill>
                  <a:srgbClr val="FFFFFF"/>
                </a:solidFill>
              </a:rPr>
              <a:t>	</a:t>
            </a:r>
            <a:endParaRPr>
              <a:solidFill>
                <a:srgbClr val="FFFFFF"/>
              </a:solidFill>
            </a:endParaRPr>
          </a:p>
          <a:p>
            <a:pPr marL="0" lvl="0" indent="0" algn="l" rtl="0">
              <a:spcBef>
                <a:spcPts val="0"/>
              </a:spcBef>
              <a:spcAft>
                <a:spcPts val="0"/>
              </a:spcAft>
              <a:buNone/>
            </a:pPr>
            <a:r>
              <a:rPr lang="en"/>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88"/>
        <p:cNvGrpSpPr/>
        <p:nvPr/>
      </p:nvGrpSpPr>
      <p:grpSpPr>
        <a:xfrm>
          <a:off x="0" y="0"/>
          <a:ext cx="0" cy="0"/>
          <a:chOff x="0" y="0"/>
          <a:chExt cx="0" cy="0"/>
        </a:xfrm>
      </p:grpSpPr>
      <p:pic>
        <p:nvPicPr>
          <p:cNvPr id="189" name="Google Shape;189;p28"/>
          <p:cNvPicPr preferRelativeResize="0"/>
          <p:nvPr/>
        </p:nvPicPr>
        <p:blipFill>
          <a:blip r:embed="rId3">
            <a:alphaModFix/>
          </a:blip>
          <a:stretch>
            <a:fillRect/>
          </a:stretch>
        </p:blipFill>
        <p:spPr>
          <a:xfrm>
            <a:off x="0" y="4393396"/>
            <a:ext cx="9144000" cy="750104"/>
          </a:xfrm>
          <a:prstGeom prst="rect">
            <a:avLst/>
          </a:prstGeom>
          <a:noFill/>
          <a:ln>
            <a:noFill/>
          </a:ln>
        </p:spPr>
      </p:pic>
      <p:pic>
        <p:nvPicPr>
          <p:cNvPr id="190" name="Google Shape;190;p28"/>
          <p:cNvPicPr preferRelativeResize="0"/>
          <p:nvPr/>
        </p:nvPicPr>
        <p:blipFill>
          <a:blip r:embed="rId4">
            <a:alphaModFix/>
          </a:blip>
          <a:stretch>
            <a:fillRect/>
          </a:stretch>
        </p:blipFill>
        <p:spPr>
          <a:xfrm rot="-5400000">
            <a:off x="3225688" y="66999"/>
            <a:ext cx="2692626" cy="5702676"/>
          </a:xfrm>
          <a:prstGeom prst="rect">
            <a:avLst/>
          </a:prstGeom>
          <a:noFill/>
          <a:ln>
            <a:noFill/>
          </a:ln>
        </p:spPr>
      </p:pic>
      <p:sp>
        <p:nvSpPr>
          <p:cNvPr id="191" name="Google Shape;191;p28"/>
          <p:cNvSpPr txBox="1"/>
          <p:nvPr/>
        </p:nvSpPr>
        <p:spPr>
          <a:xfrm>
            <a:off x="1872375" y="355225"/>
            <a:ext cx="6031500" cy="9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Step #5 Epoxy all engine components</a:t>
            </a:r>
            <a:endParaRPr>
              <a:solidFill>
                <a:srgbClr val="FFFFFF"/>
              </a:solidFill>
            </a:endParaRPr>
          </a:p>
          <a:p>
            <a:pPr marL="0" lvl="0" indent="457200" algn="l" rtl="0">
              <a:spcBef>
                <a:spcPts val="0"/>
              </a:spcBef>
              <a:spcAft>
                <a:spcPts val="0"/>
              </a:spcAft>
              <a:buNone/>
            </a:pPr>
            <a:r>
              <a:rPr lang="en">
                <a:solidFill>
                  <a:srgbClr val="FFFFFF"/>
                </a:solidFill>
              </a:rPr>
              <a:t>Tip: Dry fit all components, make sure everything fits without interference from any parts. </a:t>
            </a:r>
            <a:endParaRPr>
              <a:solidFill>
                <a:srgbClr val="FFFFFF"/>
              </a:solidFill>
            </a:endParaRPr>
          </a:p>
          <a:p>
            <a:pPr marL="0" lvl="0" indent="457200" algn="l" rtl="0">
              <a:spcBef>
                <a:spcPts val="0"/>
              </a:spcBef>
              <a:spcAft>
                <a:spcPts val="0"/>
              </a:spcAft>
              <a:buNone/>
            </a:pPr>
            <a:r>
              <a:rPr lang="en">
                <a:solidFill>
                  <a:srgbClr val="FFFFFF"/>
                </a:solidFill>
              </a:rPr>
              <a:t>Tip: Be prepared and work quickly!!!     </a:t>
            </a:r>
            <a:endParaRPr>
              <a:solidFill>
                <a:srgbClr val="FFFFFF"/>
              </a:solidFill>
            </a:endParaRPr>
          </a:p>
          <a:p>
            <a:pPr marL="0" lvl="0" indent="0" algn="l" rtl="0">
              <a:spcBef>
                <a:spcPts val="0"/>
              </a:spcBef>
              <a:spcAft>
                <a:spcPts val="0"/>
              </a:spcAft>
              <a:buNone/>
            </a:pPr>
            <a:r>
              <a:rPr lang="en">
                <a:solidFill>
                  <a:srgbClr val="FFFFFF"/>
                </a:solidFill>
              </a:rPr>
              <a:t>	</a:t>
            </a:r>
            <a:endParaRPr>
              <a:solidFill>
                <a:srgbClr val="FFFFFF"/>
              </a:solidFill>
            </a:endParaRPr>
          </a:p>
          <a:p>
            <a:pPr marL="0" lvl="0" indent="0" algn="l" rtl="0">
              <a:spcBef>
                <a:spcPts val="0"/>
              </a:spcBef>
              <a:spcAft>
                <a:spcPts val="0"/>
              </a:spcAft>
              <a:buNone/>
            </a:pPr>
            <a:r>
              <a:rPr lang="en"/>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95"/>
        <p:cNvGrpSpPr/>
        <p:nvPr/>
      </p:nvGrpSpPr>
      <p:grpSpPr>
        <a:xfrm>
          <a:off x="0" y="0"/>
          <a:ext cx="0" cy="0"/>
          <a:chOff x="0" y="0"/>
          <a:chExt cx="0" cy="0"/>
        </a:xfrm>
      </p:grpSpPr>
      <p:pic>
        <p:nvPicPr>
          <p:cNvPr id="196" name="Google Shape;196;p29"/>
          <p:cNvPicPr preferRelativeResize="0"/>
          <p:nvPr/>
        </p:nvPicPr>
        <p:blipFill>
          <a:blip r:embed="rId3">
            <a:alphaModFix/>
          </a:blip>
          <a:stretch>
            <a:fillRect/>
          </a:stretch>
        </p:blipFill>
        <p:spPr>
          <a:xfrm>
            <a:off x="0" y="4393396"/>
            <a:ext cx="9144000" cy="750104"/>
          </a:xfrm>
          <a:prstGeom prst="rect">
            <a:avLst/>
          </a:prstGeom>
          <a:noFill/>
          <a:ln>
            <a:noFill/>
          </a:ln>
        </p:spPr>
      </p:pic>
      <p:pic>
        <p:nvPicPr>
          <p:cNvPr id="197" name="Google Shape;197;p29"/>
          <p:cNvPicPr preferRelativeResize="0"/>
          <p:nvPr/>
        </p:nvPicPr>
        <p:blipFill>
          <a:blip r:embed="rId4">
            <a:alphaModFix/>
          </a:blip>
          <a:stretch>
            <a:fillRect/>
          </a:stretch>
        </p:blipFill>
        <p:spPr>
          <a:xfrm rot="-5400000">
            <a:off x="3090925" y="-353163"/>
            <a:ext cx="2962151" cy="6273526"/>
          </a:xfrm>
          <a:prstGeom prst="rect">
            <a:avLst/>
          </a:prstGeom>
          <a:noFill/>
          <a:ln>
            <a:noFill/>
          </a:ln>
        </p:spPr>
      </p:pic>
      <p:sp>
        <p:nvSpPr>
          <p:cNvPr id="198" name="Google Shape;198;p29"/>
          <p:cNvSpPr txBox="1"/>
          <p:nvPr/>
        </p:nvSpPr>
        <p:spPr>
          <a:xfrm>
            <a:off x="2161000" y="414950"/>
            <a:ext cx="6031500" cy="9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Step #6 Epoxy Fins to body tube and engine tube</a:t>
            </a:r>
            <a:endParaRPr>
              <a:solidFill>
                <a:srgbClr val="FFFFFF"/>
              </a:solidFill>
            </a:endParaRPr>
          </a:p>
          <a:p>
            <a:pPr marL="0" lvl="0" indent="457200" algn="l" rtl="0">
              <a:spcBef>
                <a:spcPts val="0"/>
              </a:spcBef>
              <a:spcAft>
                <a:spcPts val="0"/>
              </a:spcAft>
              <a:buNone/>
            </a:pPr>
            <a:r>
              <a:rPr lang="en">
                <a:solidFill>
                  <a:srgbClr val="FFFFFF"/>
                </a:solidFill>
              </a:rPr>
              <a:t>Tip: Make each fin 120 deg from each other   </a:t>
            </a:r>
            <a:endParaRPr>
              <a:solidFill>
                <a:srgbClr val="FFFFFF"/>
              </a:solidFill>
            </a:endParaRPr>
          </a:p>
          <a:p>
            <a:pPr marL="0" lvl="0" indent="0" algn="l" rtl="0">
              <a:spcBef>
                <a:spcPts val="0"/>
              </a:spcBef>
              <a:spcAft>
                <a:spcPts val="0"/>
              </a:spcAft>
              <a:buNone/>
            </a:pPr>
            <a:r>
              <a:rPr lang="en">
                <a:solidFill>
                  <a:srgbClr val="FFFFFF"/>
                </a:solidFill>
              </a:rPr>
              <a:t>	</a:t>
            </a:r>
            <a:endParaRPr>
              <a:solidFill>
                <a:srgbClr val="FFFFFF"/>
              </a:solidFill>
            </a:endParaRPr>
          </a:p>
          <a:p>
            <a:pPr marL="0" lvl="0" indent="0" algn="l" rtl="0">
              <a:spcBef>
                <a:spcPts val="0"/>
              </a:spcBef>
              <a:spcAft>
                <a:spcPts val="0"/>
              </a:spcAft>
              <a:buNone/>
            </a:pP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02"/>
        <p:cNvGrpSpPr/>
        <p:nvPr/>
      </p:nvGrpSpPr>
      <p:grpSpPr>
        <a:xfrm>
          <a:off x="0" y="0"/>
          <a:ext cx="0" cy="0"/>
          <a:chOff x="0" y="0"/>
          <a:chExt cx="0" cy="0"/>
        </a:xfrm>
      </p:grpSpPr>
      <p:pic>
        <p:nvPicPr>
          <p:cNvPr id="203" name="Google Shape;203;p30"/>
          <p:cNvPicPr preferRelativeResize="0"/>
          <p:nvPr/>
        </p:nvPicPr>
        <p:blipFill>
          <a:blip r:embed="rId3">
            <a:alphaModFix/>
          </a:blip>
          <a:stretch>
            <a:fillRect/>
          </a:stretch>
        </p:blipFill>
        <p:spPr>
          <a:xfrm>
            <a:off x="0" y="4393396"/>
            <a:ext cx="9144000" cy="750104"/>
          </a:xfrm>
          <a:prstGeom prst="rect">
            <a:avLst/>
          </a:prstGeom>
          <a:noFill/>
          <a:ln>
            <a:noFill/>
          </a:ln>
        </p:spPr>
      </p:pic>
      <p:pic>
        <p:nvPicPr>
          <p:cNvPr id="204" name="Google Shape;204;p30"/>
          <p:cNvPicPr preferRelativeResize="0"/>
          <p:nvPr/>
        </p:nvPicPr>
        <p:blipFill rotWithShape="1">
          <a:blip r:embed="rId4">
            <a:alphaModFix/>
          </a:blip>
          <a:srcRect b="7458"/>
          <a:stretch/>
        </p:blipFill>
        <p:spPr>
          <a:xfrm rot="10800000">
            <a:off x="1218114" y="1369125"/>
            <a:ext cx="6707773" cy="2931100"/>
          </a:xfrm>
          <a:prstGeom prst="rect">
            <a:avLst/>
          </a:prstGeom>
          <a:noFill/>
          <a:ln>
            <a:noFill/>
          </a:ln>
        </p:spPr>
      </p:pic>
      <p:sp>
        <p:nvSpPr>
          <p:cNvPr id="205" name="Google Shape;205;p30"/>
          <p:cNvSpPr txBox="1"/>
          <p:nvPr/>
        </p:nvSpPr>
        <p:spPr>
          <a:xfrm>
            <a:off x="1857575" y="170225"/>
            <a:ext cx="5905800" cy="8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30"/>
          <p:cNvSpPr txBox="1"/>
          <p:nvPr/>
        </p:nvSpPr>
        <p:spPr>
          <a:xfrm>
            <a:off x="2004000" y="436650"/>
            <a:ext cx="5136000" cy="6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Step #7 Attach Parachute, Parachute protector, Nose Cone</a:t>
            </a:r>
            <a:endParaRPr>
              <a:solidFill>
                <a:srgbClr val="FFFFFF"/>
              </a:solidFill>
            </a:endParaRPr>
          </a:p>
          <a:p>
            <a:pPr marL="0" lvl="0" indent="0" algn="l" rtl="0">
              <a:spcBef>
                <a:spcPts val="0"/>
              </a:spcBef>
              <a:spcAft>
                <a:spcPts val="0"/>
              </a:spcAft>
              <a:buNone/>
            </a:pPr>
            <a:r>
              <a:rPr lang="en"/>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0"/>
        <p:cNvGrpSpPr/>
        <p:nvPr/>
      </p:nvGrpSpPr>
      <p:grpSpPr>
        <a:xfrm>
          <a:off x="0" y="0"/>
          <a:ext cx="0" cy="0"/>
          <a:chOff x="0" y="0"/>
          <a:chExt cx="0" cy="0"/>
        </a:xfrm>
      </p:grpSpPr>
      <p:pic>
        <p:nvPicPr>
          <p:cNvPr id="211" name="Google Shape;211;p31"/>
          <p:cNvPicPr preferRelativeResize="0"/>
          <p:nvPr/>
        </p:nvPicPr>
        <p:blipFill>
          <a:blip r:embed="rId3">
            <a:alphaModFix/>
          </a:blip>
          <a:stretch>
            <a:fillRect/>
          </a:stretch>
        </p:blipFill>
        <p:spPr>
          <a:xfrm>
            <a:off x="0" y="4393396"/>
            <a:ext cx="9144000" cy="750104"/>
          </a:xfrm>
          <a:prstGeom prst="rect">
            <a:avLst/>
          </a:prstGeom>
          <a:noFill/>
          <a:ln>
            <a:noFill/>
          </a:ln>
        </p:spPr>
      </p:pic>
      <p:sp>
        <p:nvSpPr>
          <p:cNvPr id="212" name="Google Shape;212;p31"/>
          <p:cNvSpPr txBox="1"/>
          <p:nvPr/>
        </p:nvSpPr>
        <p:spPr>
          <a:xfrm>
            <a:off x="1704150" y="314075"/>
            <a:ext cx="5735700" cy="7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Parachute Organization / How to pack your parachute</a:t>
            </a: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
                <a:solidFill>
                  <a:srgbClr val="FFFFFF"/>
                </a:solidFill>
              </a:rPr>
              <a:t>Google: “How to fold a parachute in 3 seconds”</a:t>
            </a:r>
            <a:endParaRPr>
              <a:solidFill>
                <a:srgbClr val="FFFFFF"/>
              </a:solidFill>
            </a:endParaRPr>
          </a:p>
          <a:p>
            <a:pPr marL="0" lvl="0" indent="0" algn="ctr" rtl="0">
              <a:spcBef>
                <a:spcPts val="0"/>
              </a:spcBef>
              <a:spcAft>
                <a:spcPts val="0"/>
              </a:spcAft>
              <a:buNone/>
            </a:pPr>
            <a:r>
              <a:rPr lang="en">
                <a:solidFill>
                  <a:srgbClr val="FFFFFF"/>
                </a:solidFill>
              </a:rPr>
              <a:t>Youtube: </a:t>
            </a:r>
            <a:r>
              <a:rPr lang="en" u="sng">
                <a:solidFill>
                  <a:srgbClr val="00FFFF"/>
                </a:solidFill>
                <a:hlinkClick r:id="rId4"/>
              </a:rPr>
              <a:t>https://www.youtube.com/watch?v=YWxmotv9kIU</a:t>
            </a:r>
            <a:r>
              <a:rPr lang="en">
                <a:solidFill>
                  <a:srgbClr val="FFFFFF"/>
                </a:solidFill>
              </a:rPr>
              <a:t> </a:t>
            </a:r>
            <a:endParaRPr>
              <a:solidFill>
                <a:srgbClr val="FFFFFF"/>
              </a:solidFill>
            </a:endParaRPr>
          </a:p>
        </p:txBody>
      </p:sp>
      <p:pic>
        <p:nvPicPr>
          <p:cNvPr id="213" name="Google Shape;213;p31" descr="When folding a parachute, don't rush it and take your time. This is yet another video on how to fold a parachute. Careful preparation when packing is important to get a parachute to open cleanly. Please visit http://www.AirCommandRockets.com/parachutes.htm for more details and examples of other people's folding techniques." title="How to fold a parachute in 3 seconds">
            <a:hlinkClick r:id="rId5"/>
          </p:cNvPr>
          <p:cNvPicPr preferRelativeResize="0"/>
          <p:nvPr/>
        </p:nvPicPr>
        <p:blipFill>
          <a:blip r:embed="rId6">
            <a:alphaModFix/>
          </a:blip>
          <a:stretch>
            <a:fillRect/>
          </a:stretch>
        </p:blipFill>
        <p:spPr>
          <a:xfrm>
            <a:off x="2555825" y="1284750"/>
            <a:ext cx="4032350" cy="3024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pic>
        <p:nvPicPr>
          <p:cNvPr id="218" name="Google Shape;218;p32"/>
          <p:cNvPicPr preferRelativeResize="0"/>
          <p:nvPr/>
        </p:nvPicPr>
        <p:blipFill>
          <a:blip r:embed="rId3">
            <a:alphaModFix/>
          </a:blip>
          <a:stretch>
            <a:fillRect/>
          </a:stretch>
        </p:blipFill>
        <p:spPr>
          <a:xfrm>
            <a:off x="0" y="4393396"/>
            <a:ext cx="9144000" cy="750104"/>
          </a:xfrm>
          <a:prstGeom prst="rect">
            <a:avLst/>
          </a:prstGeom>
          <a:noFill/>
          <a:ln>
            <a:noFill/>
          </a:ln>
        </p:spPr>
      </p:pic>
      <p:pic>
        <p:nvPicPr>
          <p:cNvPr id="219" name="Google Shape;219;p32"/>
          <p:cNvPicPr preferRelativeResize="0"/>
          <p:nvPr/>
        </p:nvPicPr>
        <p:blipFill>
          <a:blip r:embed="rId4">
            <a:alphaModFix/>
          </a:blip>
          <a:stretch>
            <a:fillRect/>
          </a:stretch>
        </p:blipFill>
        <p:spPr>
          <a:xfrm rot="-5400000">
            <a:off x="3137425" y="-282199"/>
            <a:ext cx="2869149" cy="6076549"/>
          </a:xfrm>
          <a:prstGeom prst="rect">
            <a:avLst/>
          </a:prstGeom>
          <a:noFill/>
          <a:ln>
            <a:noFill/>
          </a:ln>
        </p:spPr>
      </p:pic>
      <p:sp>
        <p:nvSpPr>
          <p:cNvPr id="220" name="Google Shape;220;p32"/>
          <p:cNvSpPr txBox="1"/>
          <p:nvPr/>
        </p:nvSpPr>
        <p:spPr>
          <a:xfrm>
            <a:off x="1715388" y="421875"/>
            <a:ext cx="5713200" cy="9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32"/>
          <p:cNvSpPr txBox="1"/>
          <p:nvPr/>
        </p:nvSpPr>
        <p:spPr>
          <a:xfrm>
            <a:off x="2168400" y="666575"/>
            <a:ext cx="6031500" cy="9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Step #8 Test Assembly and Spray Paint!  </a:t>
            </a:r>
            <a:endParaRPr>
              <a:solidFill>
                <a:srgbClr val="FFFFFF"/>
              </a:solidFill>
            </a:endParaRPr>
          </a:p>
          <a:p>
            <a:pPr marL="0" lvl="0" indent="457200" algn="l" rtl="0">
              <a:spcBef>
                <a:spcPts val="0"/>
              </a:spcBef>
              <a:spcAft>
                <a:spcPts val="0"/>
              </a:spcAft>
              <a:buNone/>
            </a:pPr>
            <a:r>
              <a:rPr lang="en">
                <a:solidFill>
                  <a:srgbClr val="FFFFFF"/>
                </a:solidFill>
              </a:rPr>
              <a:t>  </a:t>
            </a:r>
            <a:endParaRPr>
              <a:solidFill>
                <a:srgbClr val="FFFFFF"/>
              </a:solidFill>
            </a:endParaRPr>
          </a:p>
          <a:p>
            <a:pPr marL="0" lvl="0" indent="0" algn="l" rtl="0">
              <a:spcBef>
                <a:spcPts val="0"/>
              </a:spcBef>
              <a:spcAft>
                <a:spcPts val="0"/>
              </a:spcAft>
              <a:buNone/>
            </a:pPr>
            <a:r>
              <a:rPr lang="en">
                <a:solidFill>
                  <a:srgbClr val="FFFFFF"/>
                </a:solidFill>
              </a:rPr>
              <a:t>	</a:t>
            </a:r>
            <a:endParaRPr>
              <a:solidFill>
                <a:srgbClr val="FFFFFF"/>
              </a:solidFill>
            </a:endParaRPr>
          </a:p>
          <a:p>
            <a:pPr marL="0" lvl="0" indent="0" algn="l" rtl="0">
              <a:spcBef>
                <a:spcPts val="0"/>
              </a:spcBef>
              <a:spcAft>
                <a:spcPts val="0"/>
              </a:spcAft>
              <a:buNone/>
            </a:pP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0" y="4393396"/>
            <a:ext cx="9144000" cy="750104"/>
          </a:xfrm>
          <a:prstGeom prst="rect">
            <a:avLst/>
          </a:prstGeom>
          <a:noFill/>
          <a:ln>
            <a:noFill/>
          </a:ln>
        </p:spPr>
      </p:pic>
      <p:sp>
        <p:nvSpPr>
          <p:cNvPr id="67" name="Google Shape;67;p15"/>
          <p:cNvSpPr txBox="1"/>
          <p:nvPr/>
        </p:nvSpPr>
        <p:spPr>
          <a:xfrm>
            <a:off x="518050" y="347825"/>
            <a:ext cx="8111100" cy="382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Before you start building! </a:t>
            </a:r>
            <a:br>
              <a:rPr lang="en">
                <a:solidFill>
                  <a:srgbClr val="FFFFFF"/>
                </a:solidFill>
              </a:rPr>
            </a:br>
            <a:endParaRPr>
              <a:solidFill>
                <a:srgbClr val="FFFFFF"/>
              </a:solidFill>
            </a:endParaRPr>
          </a:p>
          <a:p>
            <a:pPr marL="0" lvl="0" indent="0" algn="l" rtl="0">
              <a:spcBef>
                <a:spcPts val="0"/>
              </a:spcBef>
              <a:spcAft>
                <a:spcPts val="0"/>
              </a:spcAft>
              <a:buNone/>
            </a:pPr>
            <a:r>
              <a:rPr lang="en">
                <a:solidFill>
                  <a:srgbClr val="FFFFFF"/>
                </a:solidFill>
              </a:rPr>
              <a:t>Step #1</a:t>
            </a:r>
            <a:endParaRPr>
              <a:solidFill>
                <a:srgbClr val="FFFFFF"/>
              </a:solidFill>
            </a:endParaRPr>
          </a:p>
          <a:p>
            <a:pPr marL="0" lvl="0" indent="457200" algn="l" rtl="0">
              <a:spcBef>
                <a:spcPts val="0"/>
              </a:spcBef>
              <a:spcAft>
                <a:spcPts val="0"/>
              </a:spcAft>
              <a:buNone/>
            </a:pPr>
            <a:r>
              <a:rPr lang="en">
                <a:solidFill>
                  <a:srgbClr val="FFFFFF"/>
                </a:solidFill>
              </a:rPr>
              <a:t>Google: “Download Java”  follow first link to </a:t>
            </a:r>
            <a:r>
              <a:rPr lang="en" u="sng">
                <a:solidFill>
                  <a:srgbClr val="00FFFF"/>
                </a:solidFill>
                <a:hlinkClick r:id="rId4"/>
              </a:rPr>
              <a:t>https://www.java.com/en/download/</a:t>
            </a:r>
            <a:endParaRPr>
              <a:solidFill>
                <a:srgbClr val="00FFFF"/>
              </a:solidFill>
            </a:endParaRPr>
          </a:p>
          <a:p>
            <a:pPr marL="0" lvl="0" indent="0" algn="l" rtl="0">
              <a:spcBef>
                <a:spcPts val="0"/>
              </a:spcBef>
              <a:spcAft>
                <a:spcPts val="0"/>
              </a:spcAft>
              <a:buNone/>
            </a:pPr>
            <a:r>
              <a:rPr lang="en">
                <a:solidFill>
                  <a:srgbClr val="FFFFFF"/>
                </a:solidFill>
              </a:rPr>
              <a:t>		Hit Java Download </a:t>
            </a:r>
            <a:endParaRPr>
              <a:solidFill>
                <a:srgbClr val="FFFFFF"/>
              </a:solidFill>
            </a:endParaRPr>
          </a:p>
          <a:p>
            <a:pPr marL="0" lvl="0" indent="0" algn="l" rtl="0">
              <a:spcBef>
                <a:spcPts val="0"/>
              </a:spcBef>
              <a:spcAft>
                <a:spcPts val="0"/>
              </a:spcAft>
              <a:buNone/>
            </a:pPr>
            <a:r>
              <a:rPr lang="en">
                <a:solidFill>
                  <a:srgbClr val="FFFFFF"/>
                </a:solidFill>
              </a:rPr>
              <a:t>Step #2 </a:t>
            </a:r>
            <a:endParaRPr>
              <a:solidFill>
                <a:srgbClr val="FFFFFF"/>
              </a:solidFill>
            </a:endParaRPr>
          </a:p>
          <a:p>
            <a:pPr marL="0" lvl="0" indent="0" algn="l" rtl="0">
              <a:spcBef>
                <a:spcPts val="0"/>
              </a:spcBef>
              <a:spcAft>
                <a:spcPts val="0"/>
              </a:spcAft>
              <a:buNone/>
            </a:pPr>
            <a:r>
              <a:rPr lang="en">
                <a:solidFill>
                  <a:srgbClr val="FFFFFF"/>
                </a:solidFill>
              </a:rPr>
              <a:t>	Google: “Open Rocket” follow first link to </a:t>
            </a:r>
            <a:r>
              <a:rPr lang="en" u="sng">
                <a:solidFill>
                  <a:srgbClr val="00FFFF"/>
                </a:solidFill>
                <a:hlinkClick r:id="rId5"/>
              </a:rPr>
              <a:t>http://openrocket.info/</a:t>
            </a:r>
            <a:endParaRPr>
              <a:solidFill>
                <a:srgbClr val="00FFFF"/>
              </a:solidFill>
            </a:endParaRPr>
          </a:p>
          <a:p>
            <a:pPr marL="0" lvl="0" indent="0" algn="l" rtl="0">
              <a:spcBef>
                <a:spcPts val="0"/>
              </a:spcBef>
              <a:spcAft>
                <a:spcPts val="0"/>
              </a:spcAft>
              <a:buNone/>
            </a:pPr>
            <a:r>
              <a:rPr lang="en">
                <a:solidFill>
                  <a:srgbClr val="FFFFFF"/>
                </a:solidFill>
              </a:rPr>
              <a:t>		Hit Download v15.03</a:t>
            </a:r>
            <a:endParaRPr>
              <a:solidFill>
                <a:srgbClr val="FFFFFF"/>
              </a:solidFill>
            </a:endParaRPr>
          </a:p>
          <a:p>
            <a:pPr marL="0" lvl="0" indent="0" algn="l" rtl="0">
              <a:spcBef>
                <a:spcPts val="0"/>
              </a:spcBef>
              <a:spcAft>
                <a:spcPts val="0"/>
              </a:spcAft>
              <a:buNone/>
            </a:pPr>
            <a:r>
              <a:rPr lang="en">
                <a:solidFill>
                  <a:srgbClr val="FFFFFF"/>
                </a:solidFill>
              </a:rPr>
              <a:t>Step #3</a:t>
            </a:r>
            <a:endParaRPr>
              <a:solidFill>
                <a:srgbClr val="FFFFFF"/>
              </a:solidFill>
            </a:endParaRPr>
          </a:p>
          <a:p>
            <a:pPr marL="0" lvl="0" indent="0" algn="l" rtl="0">
              <a:spcBef>
                <a:spcPts val="0"/>
              </a:spcBef>
              <a:spcAft>
                <a:spcPts val="0"/>
              </a:spcAft>
              <a:buNone/>
            </a:pPr>
            <a:r>
              <a:rPr lang="en">
                <a:solidFill>
                  <a:srgbClr val="FFFFFF"/>
                </a:solidFill>
              </a:rPr>
              <a:t>	Design your rocket! </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71"/>
        <p:cNvGrpSpPr/>
        <p:nvPr/>
      </p:nvGrpSpPr>
      <p:grpSpPr>
        <a:xfrm>
          <a:off x="0" y="0"/>
          <a:ext cx="0" cy="0"/>
          <a:chOff x="0" y="0"/>
          <a:chExt cx="0" cy="0"/>
        </a:xfrm>
      </p:grpSpPr>
      <p:pic>
        <p:nvPicPr>
          <p:cNvPr id="72" name="Google Shape;72;p16"/>
          <p:cNvPicPr preferRelativeResize="0"/>
          <p:nvPr/>
        </p:nvPicPr>
        <p:blipFill>
          <a:blip r:embed="rId3">
            <a:alphaModFix/>
          </a:blip>
          <a:stretch>
            <a:fillRect/>
          </a:stretch>
        </p:blipFill>
        <p:spPr>
          <a:xfrm>
            <a:off x="0" y="4393396"/>
            <a:ext cx="9144000" cy="750104"/>
          </a:xfrm>
          <a:prstGeom prst="rect">
            <a:avLst/>
          </a:prstGeom>
          <a:noFill/>
          <a:ln>
            <a:noFill/>
          </a:ln>
        </p:spPr>
      </p:pic>
      <p:pic>
        <p:nvPicPr>
          <p:cNvPr id="73" name="Google Shape;73;p16"/>
          <p:cNvPicPr preferRelativeResize="0"/>
          <p:nvPr/>
        </p:nvPicPr>
        <p:blipFill>
          <a:blip r:embed="rId4">
            <a:alphaModFix/>
          </a:blip>
          <a:stretch>
            <a:fillRect/>
          </a:stretch>
        </p:blipFill>
        <p:spPr>
          <a:xfrm>
            <a:off x="195200" y="854950"/>
            <a:ext cx="6162023" cy="3483824"/>
          </a:xfrm>
          <a:prstGeom prst="rect">
            <a:avLst/>
          </a:prstGeom>
          <a:noFill/>
          <a:ln>
            <a:noFill/>
          </a:ln>
        </p:spPr>
      </p:pic>
      <p:sp>
        <p:nvSpPr>
          <p:cNvPr id="74" name="Google Shape;74;p16"/>
          <p:cNvSpPr txBox="1"/>
          <p:nvPr/>
        </p:nvSpPr>
        <p:spPr>
          <a:xfrm>
            <a:off x="6549625" y="192425"/>
            <a:ext cx="2464200" cy="404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Number of fins: 3</a:t>
            </a:r>
            <a:endParaRPr>
              <a:solidFill>
                <a:srgbClr val="FFFFFF"/>
              </a:solidFill>
            </a:endParaRPr>
          </a:p>
          <a:p>
            <a:pPr marL="0" lvl="0" indent="0" algn="l" rtl="0">
              <a:spcBef>
                <a:spcPts val="0"/>
              </a:spcBef>
              <a:spcAft>
                <a:spcPts val="0"/>
              </a:spcAft>
              <a:buNone/>
            </a:pPr>
            <a:r>
              <a:rPr lang="en">
                <a:solidFill>
                  <a:srgbClr val="FFFFFF"/>
                </a:solidFill>
              </a:rPr>
              <a:t>Fin rotation: 0 deg</a:t>
            </a:r>
            <a:endParaRPr>
              <a:solidFill>
                <a:srgbClr val="FFFFFF"/>
              </a:solidFill>
            </a:endParaRPr>
          </a:p>
          <a:p>
            <a:pPr marL="0" lvl="0" indent="0" algn="l" rtl="0">
              <a:spcBef>
                <a:spcPts val="0"/>
              </a:spcBef>
              <a:spcAft>
                <a:spcPts val="0"/>
              </a:spcAft>
              <a:buNone/>
            </a:pPr>
            <a:r>
              <a:rPr lang="en">
                <a:solidFill>
                  <a:srgbClr val="FFFFFF"/>
                </a:solidFill>
              </a:rPr>
              <a:t>Fin cant: 0 deg</a:t>
            </a:r>
            <a:endParaRPr>
              <a:solidFill>
                <a:srgbClr val="FFFFFF"/>
              </a:solidFill>
            </a:endParaRPr>
          </a:p>
          <a:p>
            <a:pPr marL="0" lvl="0" indent="0" algn="l" rtl="0">
              <a:spcBef>
                <a:spcPts val="0"/>
              </a:spcBef>
              <a:spcAft>
                <a:spcPts val="0"/>
              </a:spcAft>
              <a:buNone/>
            </a:pPr>
            <a:r>
              <a:rPr lang="en">
                <a:solidFill>
                  <a:srgbClr val="FFFFFF"/>
                </a:solidFill>
              </a:rPr>
              <a:t>Root chord: “Length of fin base”</a:t>
            </a:r>
            <a:endParaRPr>
              <a:solidFill>
                <a:srgbClr val="FFFFFF"/>
              </a:solidFill>
            </a:endParaRPr>
          </a:p>
          <a:p>
            <a:pPr marL="0" lvl="0" indent="0" algn="l" rtl="0">
              <a:spcBef>
                <a:spcPts val="0"/>
              </a:spcBef>
              <a:spcAft>
                <a:spcPts val="0"/>
              </a:spcAft>
              <a:buNone/>
            </a:pPr>
            <a:r>
              <a:rPr lang="en">
                <a:solidFill>
                  <a:srgbClr val="FFFFFF"/>
                </a:solidFill>
              </a:rPr>
              <a:t>Tip chord: “Length of fin tip</a:t>
            </a:r>
            <a:endParaRPr>
              <a:solidFill>
                <a:srgbClr val="FFFFFF"/>
              </a:solidFill>
            </a:endParaRPr>
          </a:p>
          <a:p>
            <a:pPr marL="0" lvl="0" indent="0" algn="l" rtl="0">
              <a:spcBef>
                <a:spcPts val="0"/>
              </a:spcBef>
              <a:spcAft>
                <a:spcPts val="0"/>
              </a:spcAft>
              <a:buNone/>
            </a:pPr>
            <a:r>
              <a:rPr lang="en">
                <a:solidFill>
                  <a:srgbClr val="FFFFFF"/>
                </a:solidFill>
              </a:rPr>
              <a:t>Height: “Height of fin from body tube</a:t>
            </a:r>
            <a:endParaRPr>
              <a:solidFill>
                <a:srgbClr val="FFFFFF"/>
              </a:solidFill>
            </a:endParaRPr>
          </a:p>
          <a:p>
            <a:pPr marL="0" lvl="0" indent="0" algn="l" rtl="0">
              <a:spcBef>
                <a:spcPts val="0"/>
              </a:spcBef>
              <a:spcAft>
                <a:spcPts val="0"/>
              </a:spcAft>
              <a:buNone/>
            </a:pPr>
            <a:r>
              <a:rPr lang="en">
                <a:solidFill>
                  <a:srgbClr val="FFFFFF"/>
                </a:solidFill>
              </a:rPr>
              <a:t>Sweep length: “Cos(length of first fin length)”</a:t>
            </a:r>
            <a:endParaRPr>
              <a:solidFill>
                <a:srgbClr val="FFFFFF"/>
              </a:solidFill>
            </a:endParaRPr>
          </a:p>
          <a:p>
            <a:pPr marL="0" lvl="0" indent="0" algn="l" rtl="0">
              <a:spcBef>
                <a:spcPts val="0"/>
              </a:spcBef>
              <a:spcAft>
                <a:spcPts val="0"/>
              </a:spcAft>
              <a:buNone/>
            </a:pPr>
            <a:r>
              <a:rPr lang="en">
                <a:solidFill>
                  <a:srgbClr val="FFFFFF"/>
                </a:solidFill>
              </a:rPr>
              <a:t>Sweep angle: “Degree of first fin angle” </a:t>
            </a:r>
            <a:endParaRPr>
              <a:solidFill>
                <a:srgbClr val="FFFFFF"/>
              </a:solidFill>
            </a:endParaRPr>
          </a:p>
          <a:p>
            <a:pPr marL="0" lvl="0" indent="0" algn="l" rtl="0">
              <a:spcBef>
                <a:spcPts val="0"/>
              </a:spcBef>
              <a:spcAft>
                <a:spcPts val="0"/>
              </a:spcAft>
              <a:buNone/>
            </a:pPr>
            <a:r>
              <a:rPr lang="en">
                <a:solidFill>
                  <a:srgbClr val="FFFFFF"/>
                </a:solidFill>
              </a:rPr>
              <a:t>Position relative to: “Where you want your fin on the body tube.”</a:t>
            </a:r>
            <a:endParaRPr>
              <a:solidFill>
                <a:srgbClr val="FFFFFF"/>
              </a:solidFill>
            </a:endParaRPr>
          </a:p>
        </p:txBody>
      </p:sp>
      <p:sp>
        <p:nvSpPr>
          <p:cNvPr id="75" name="Google Shape;75;p16"/>
          <p:cNvSpPr txBox="1"/>
          <p:nvPr/>
        </p:nvSpPr>
        <p:spPr>
          <a:xfrm>
            <a:off x="281225" y="356225"/>
            <a:ext cx="5328600" cy="58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Trapezoidal Fin Explanation</a:t>
            </a: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79"/>
        <p:cNvGrpSpPr/>
        <p:nvPr/>
      </p:nvGrpSpPr>
      <p:grpSpPr>
        <a:xfrm>
          <a:off x="0" y="0"/>
          <a:ext cx="0" cy="0"/>
          <a:chOff x="0" y="0"/>
          <a:chExt cx="0" cy="0"/>
        </a:xfrm>
      </p:grpSpPr>
      <p:pic>
        <p:nvPicPr>
          <p:cNvPr id="80" name="Google Shape;80;p17"/>
          <p:cNvPicPr preferRelativeResize="0"/>
          <p:nvPr/>
        </p:nvPicPr>
        <p:blipFill>
          <a:blip r:embed="rId3">
            <a:alphaModFix/>
          </a:blip>
          <a:stretch>
            <a:fillRect/>
          </a:stretch>
        </p:blipFill>
        <p:spPr>
          <a:xfrm>
            <a:off x="0" y="4393396"/>
            <a:ext cx="9144000" cy="750104"/>
          </a:xfrm>
          <a:prstGeom prst="rect">
            <a:avLst/>
          </a:prstGeom>
          <a:noFill/>
          <a:ln>
            <a:noFill/>
          </a:ln>
        </p:spPr>
      </p:pic>
      <p:pic>
        <p:nvPicPr>
          <p:cNvPr id="81" name="Google Shape;81;p17"/>
          <p:cNvPicPr preferRelativeResize="0"/>
          <p:nvPr/>
        </p:nvPicPr>
        <p:blipFill>
          <a:blip r:embed="rId4">
            <a:alphaModFix/>
          </a:blip>
          <a:stretch>
            <a:fillRect/>
          </a:stretch>
        </p:blipFill>
        <p:spPr>
          <a:xfrm>
            <a:off x="174600" y="837574"/>
            <a:ext cx="6138198" cy="3468351"/>
          </a:xfrm>
          <a:prstGeom prst="rect">
            <a:avLst/>
          </a:prstGeom>
          <a:noFill/>
          <a:ln>
            <a:noFill/>
          </a:ln>
        </p:spPr>
      </p:pic>
      <p:sp>
        <p:nvSpPr>
          <p:cNvPr id="82" name="Google Shape;82;p17"/>
          <p:cNvSpPr txBox="1"/>
          <p:nvPr/>
        </p:nvSpPr>
        <p:spPr>
          <a:xfrm>
            <a:off x="1361725" y="322300"/>
            <a:ext cx="60537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Motos &amp; Configuration Explanation </a:t>
            </a:r>
            <a:endParaRPr>
              <a:solidFill>
                <a:srgbClr val="FFFFFF"/>
              </a:solidFill>
            </a:endParaRPr>
          </a:p>
        </p:txBody>
      </p:sp>
      <p:sp>
        <p:nvSpPr>
          <p:cNvPr id="83" name="Google Shape;83;p17"/>
          <p:cNvSpPr txBox="1"/>
          <p:nvPr/>
        </p:nvSpPr>
        <p:spPr>
          <a:xfrm>
            <a:off x="6386825" y="185025"/>
            <a:ext cx="2516400" cy="39963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rgbClr val="FFFFFF"/>
              </a:buClr>
              <a:buSzPts val="1400"/>
              <a:buAutoNum type="arabicPeriod"/>
            </a:pPr>
            <a:r>
              <a:rPr lang="en">
                <a:solidFill>
                  <a:srgbClr val="FFFFFF"/>
                </a:solidFill>
              </a:rPr>
              <a:t>Click: “Motors &amp; Configuration”</a:t>
            </a:r>
            <a:endParaRPr>
              <a:solidFill>
                <a:srgbClr val="FFFFFF"/>
              </a:solidFill>
            </a:endParaRPr>
          </a:p>
          <a:p>
            <a:pPr marL="457200" lvl="0" indent="-317500" algn="l" rtl="0">
              <a:spcBef>
                <a:spcPts val="0"/>
              </a:spcBef>
              <a:spcAft>
                <a:spcPts val="0"/>
              </a:spcAft>
              <a:buClr>
                <a:srgbClr val="FFFFFF"/>
              </a:buClr>
              <a:buSzPts val="1400"/>
              <a:buAutoNum type="arabicPeriod"/>
            </a:pPr>
            <a:r>
              <a:rPr lang="en">
                <a:solidFill>
                  <a:srgbClr val="FFFFFF"/>
                </a:solidFill>
              </a:rPr>
              <a:t>Click: Inner Tube in “Motor mounts:” </a:t>
            </a:r>
            <a:endParaRPr>
              <a:solidFill>
                <a:srgbClr val="FFFFFF"/>
              </a:solidFill>
            </a:endParaRPr>
          </a:p>
          <a:p>
            <a:pPr marL="457200" lvl="0" indent="-317500" algn="l" rtl="0">
              <a:spcBef>
                <a:spcPts val="0"/>
              </a:spcBef>
              <a:spcAft>
                <a:spcPts val="0"/>
              </a:spcAft>
              <a:buClr>
                <a:srgbClr val="FFFFFF"/>
              </a:buClr>
              <a:buSzPts val="1400"/>
              <a:buAutoNum type="arabicPeriod"/>
            </a:pPr>
            <a:r>
              <a:rPr lang="en">
                <a:solidFill>
                  <a:srgbClr val="FFFFFF"/>
                </a:solidFill>
              </a:rPr>
              <a:t>Click: Inner Tube in “Configuration”</a:t>
            </a:r>
            <a:endParaRPr>
              <a:solidFill>
                <a:srgbClr val="FFFFFF"/>
              </a:solidFill>
            </a:endParaRPr>
          </a:p>
          <a:p>
            <a:pPr marL="457200" lvl="0" indent="-317500" algn="l" rtl="0">
              <a:spcBef>
                <a:spcPts val="0"/>
              </a:spcBef>
              <a:spcAft>
                <a:spcPts val="0"/>
              </a:spcAft>
              <a:buClr>
                <a:srgbClr val="FFFFFF"/>
              </a:buClr>
              <a:buSzPts val="1400"/>
              <a:buAutoNum type="arabicPeriod"/>
            </a:pPr>
            <a:r>
              <a:rPr lang="en">
                <a:solidFill>
                  <a:srgbClr val="FFFFFF"/>
                </a:solidFill>
              </a:rPr>
              <a:t>Search: Cesaroni G54 </a:t>
            </a:r>
            <a:br>
              <a:rPr lang="en">
                <a:solidFill>
                  <a:srgbClr val="FFFFFF"/>
                </a:solidFill>
              </a:rPr>
            </a:br>
            <a:r>
              <a:rPr lang="en">
                <a:solidFill>
                  <a:srgbClr val="FFFFFF"/>
                </a:solidFill>
              </a:rPr>
              <a:t>In Ejection charge delay: 12</a:t>
            </a:r>
            <a:endParaRPr>
              <a:solidFill>
                <a:srgbClr val="FFFFFF"/>
              </a:solidFill>
            </a:endParaRPr>
          </a:p>
          <a:p>
            <a:pPr marL="457200" lvl="0" indent="-317500" algn="l" rtl="0">
              <a:spcBef>
                <a:spcPts val="0"/>
              </a:spcBef>
              <a:spcAft>
                <a:spcPts val="0"/>
              </a:spcAft>
              <a:buClr>
                <a:srgbClr val="FFFFFF"/>
              </a:buClr>
              <a:buSzPts val="1400"/>
              <a:buAutoNum type="arabicPeriod"/>
            </a:pPr>
            <a:r>
              <a:rPr lang="en">
                <a:solidFill>
                  <a:srgbClr val="FFFFFF"/>
                </a:solidFill>
              </a:rPr>
              <a:t>Click: OK</a:t>
            </a:r>
            <a:endParaRPr>
              <a:solidFill>
                <a:srgbClr val="FFFFFF"/>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4" name="Google Shape;84;p17"/>
          <p:cNvSpPr/>
          <p:nvPr/>
        </p:nvSpPr>
        <p:spPr>
          <a:xfrm flipH="1">
            <a:off x="1916700" y="2124000"/>
            <a:ext cx="74100" cy="44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88"/>
        <p:cNvGrpSpPr/>
        <p:nvPr/>
      </p:nvGrpSpPr>
      <p:grpSpPr>
        <a:xfrm>
          <a:off x="0" y="0"/>
          <a:ext cx="0" cy="0"/>
          <a:chOff x="0" y="0"/>
          <a:chExt cx="0" cy="0"/>
        </a:xfrm>
      </p:grpSpPr>
      <p:pic>
        <p:nvPicPr>
          <p:cNvPr id="89" name="Google Shape;89;p18"/>
          <p:cNvPicPr preferRelativeResize="0"/>
          <p:nvPr/>
        </p:nvPicPr>
        <p:blipFill>
          <a:blip r:embed="rId3">
            <a:alphaModFix/>
          </a:blip>
          <a:stretch>
            <a:fillRect/>
          </a:stretch>
        </p:blipFill>
        <p:spPr>
          <a:xfrm>
            <a:off x="0" y="4393396"/>
            <a:ext cx="9144000" cy="750104"/>
          </a:xfrm>
          <a:prstGeom prst="rect">
            <a:avLst/>
          </a:prstGeom>
          <a:noFill/>
          <a:ln>
            <a:noFill/>
          </a:ln>
        </p:spPr>
      </p:pic>
      <p:pic>
        <p:nvPicPr>
          <p:cNvPr id="90" name="Google Shape;90;p18"/>
          <p:cNvPicPr preferRelativeResize="0"/>
          <p:nvPr/>
        </p:nvPicPr>
        <p:blipFill>
          <a:blip r:embed="rId4">
            <a:alphaModFix/>
          </a:blip>
          <a:stretch>
            <a:fillRect/>
          </a:stretch>
        </p:blipFill>
        <p:spPr>
          <a:xfrm>
            <a:off x="254350" y="856550"/>
            <a:ext cx="6093424" cy="3430400"/>
          </a:xfrm>
          <a:prstGeom prst="rect">
            <a:avLst/>
          </a:prstGeom>
          <a:noFill/>
          <a:ln>
            <a:noFill/>
          </a:ln>
        </p:spPr>
      </p:pic>
      <p:sp>
        <p:nvSpPr>
          <p:cNvPr id="91" name="Google Shape;91;p18"/>
          <p:cNvSpPr txBox="1"/>
          <p:nvPr/>
        </p:nvSpPr>
        <p:spPr>
          <a:xfrm>
            <a:off x="1450550" y="281250"/>
            <a:ext cx="4403400" cy="6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OpenRocket Critical Elements  </a:t>
            </a:r>
            <a:endParaRPr>
              <a:solidFill>
                <a:srgbClr val="FFFFFF"/>
              </a:solidFill>
            </a:endParaRPr>
          </a:p>
        </p:txBody>
      </p:sp>
      <p:sp>
        <p:nvSpPr>
          <p:cNvPr id="92" name="Google Shape;92;p18"/>
          <p:cNvSpPr txBox="1"/>
          <p:nvPr/>
        </p:nvSpPr>
        <p:spPr>
          <a:xfrm>
            <a:off x="6423825" y="503250"/>
            <a:ext cx="2516100" cy="375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CG: Center of Gravity </a:t>
            </a:r>
            <a:endParaRPr>
              <a:solidFill>
                <a:srgbClr val="FFFFFF"/>
              </a:solidFill>
            </a:endParaRPr>
          </a:p>
          <a:p>
            <a:pPr marL="0" lvl="0" indent="0" algn="l" rtl="0">
              <a:spcBef>
                <a:spcPts val="0"/>
              </a:spcBef>
              <a:spcAft>
                <a:spcPts val="0"/>
              </a:spcAft>
              <a:buNone/>
            </a:pPr>
            <a:r>
              <a:rPr lang="en">
                <a:solidFill>
                  <a:srgbClr val="FFFFFF"/>
                </a:solidFill>
              </a:rPr>
              <a:t>CP: Center of Pressure </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CP must be in front of (towards nose cone) CG</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Ensure that your stability is a minimum of 1.5! </a:t>
            </a:r>
            <a:br>
              <a:rPr lang="en">
                <a:solidFill>
                  <a:srgbClr val="FFFFFF"/>
                </a:solidFill>
              </a:rPr>
            </a:br>
            <a:br>
              <a:rPr lang="en">
                <a:solidFill>
                  <a:srgbClr val="FFFFFF"/>
                </a:solidFill>
              </a:rPr>
            </a:br>
            <a:r>
              <a:rPr lang="en">
                <a:solidFill>
                  <a:srgbClr val="FFFFFF"/>
                </a:solidFill>
              </a:rPr>
              <a:t>Recognize a balance between Stability and Apogee.</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96"/>
        <p:cNvGrpSpPr/>
        <p:nvPr/>
      </p:nvGrpSpPr>
      <p:grpSpPr>
        <a:xfrm>
          <a:off x="0" y="0"/>
          <a:ext cx="0" cy="0"/>
          <a:chOff x="0" y="0"/>
          <a:chExt cx="0" cy="0"/>
        </a:xfrm>
      </p:grpSpPr>
      <p:pic>
        <p:nvPicPr>
          <p:cNvPr id="97" name="Google Shape;97;p19"/>
          <p:cNvPicPr preferRelativeResize="0"/>
          <p:nvPr/>
        </p:nvPicPr>
        <p:blipFill>
          <a:blip r:embed="rId3">
            <a:alphaModFix/>
          </a:blip>
          <a:stretch>
            <a:fillRect/>
          </a:stretch>
        </p:blipFill>
        <p:spPr>
          <a:xfrm>
            <a:off x="0" y="4393396"/>
            <a:ext cx="9144000" cy="750104"/>
          </a:xfrm>
          <a:prstGeom prst="rect">
            <a:avLst/>
          </a:prstGeom>
          <a:noFill/>
          <a:ln>
            <a:noFill/>
          </a:ln>
        </p:spPr>
      </p:pic>
      <p:sp>
        <p:nvSpPr>
          <p:cNvPr id="98" name="Google Shape;98;p19"/>
          <p:cNvSpPr txBox="1"/>
          <p:nvPr/>
        </p:nvSpPr>
        <p:spPr>
          <a:xfrm>
            <a:off x="1480150" y="3191050"/>
            <a:ext cx="4262700" cy="4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9" name="Google Shape;99;p19"/>
          <p:cNvPicPr preferRelativeResize="0"/>
          <p:nvPr/>
        </p:nvPicPr>
        <p:blipFill rotWithShape="1">
          <a:blip r:embed="rId4">
            <a:alphaModFix/>
          </a:blip>
          <a:srcRect b="4743"/>
          <a:stretch/>
        </p:blipFill>
        <p:spPr>
          <a:xfrm rot="-5400000">
            <a:off x="1910338" y="-844038"/>
            <a:ext cx="3409100" cy="6935226"/>
          </a:xfrm>
          <a:prstGeom prst="rect">
            <a:avLst/>
          </a:prstGeom>
          <a:noFill/>
          <a:ln>
            <a:noFill/>
          </a:ln>
        </p:spPr>
      </p:pic>
      <p:sp>
        <p:nvSpPr>
          <p:cNvPr id="100" name="Google Shape;100;p19"/>
          <p:cNvSpPr txBox="1"/>
          <p:nvPr/>
        </p:nvSpPr>
        <p:spPr>
          <a:xfrm>
            <a:off x="599475" y="1629475"/>
            <a:ext cx="118500" cy="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1</a:t>
            </a:r>
            <a:endParaRPr>
              <a:highlight>
                <a:srgbClr val="FFFFFF"/>
              </a:highlight>
            </a:endParaRPr>
          </a:p>
        </p:txBody>
      </p:sp>
      <p:sp>
        <p:nvSpPr>
          <p:cNvPr id="101" name="Google Shape;101;p19"/>
          <p:cNvSpPr txBox="1"/>
          <p:nvPr/>
        </p:nvSpPr>
        <p:spPr>
          <a:xfrm>
            <a:off x="996075" y="1629475"/>
            <a:ext cx="118500" cy="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2</a:t>
            </a:r>
            <a:endParaRPr>
              <a:highlight>
                <a:srgbClr val="FFFFFF"/>
              </a:highlight>
            </a:endParaRPr>
          </a:p>
        </p:txBody>
      </p:sp>
      <p:sp>
        <p:nvSpPr>
          <p:cNvPr id="102" name="Google Shape;102;p19"/>
          <p:cNvSpPr txBox="1"/>
          <p:nvPr/>
        </p:nvSpPr>
        <p:spPr>
          <a:xfrm>
            <a:off x="1529025" y="1999550"/>
            <a:ext cx="179100" cy="14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3</a:t>
            </a:r>
            <a:endParaRPr>
              <a:highlight>
                <a:srgbClr val="FFFFFF"/>
              </a:highlight>
            </a:endParaRPr>
          </a:p>
          <a:p>
            <a:pPr marL="0" lvl="0" indent="0" algn="l" rtl="0">
              <a:spcBef>
                <a:spcPts val="0"/>
              </a:spcBef>
              <a:spcAft>
                <a:spcPts val="0"/>
              </a:spcAft>
              <a:buNone/>
            </a:pPr>
            <a:endParaRPr>
              <a:solidFill>
                <a:srgbClr val="FFFFFF"/>
              </a:solidFill>
            </a:endParaRPr>
          </a:p>
        </p:txBody>
      </p:sp>
      <p:sp>
        <p:nvSpPr>
          <p:cNvPr id="103" name="Google Shape;103;p19"/>
          <p:cNvSpPr txBox="1"/>
          <p:nvPr/>
        </p:nvSpPr>
        <p:spPr>
          <a:xfrm>
            <a:off x="677875" y="3391750"/>
            <a:ext cx="118500" cy="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6</a:t>
            </a:r>
            <a:endParaRPr>
              <a:highlight>
                <a:srgbClr val="FFFFFF"/>
              </a:highlight>
            </a:endParaRPr>
          </a:p>
          <a:p>
            <a:pPr marL="0" lvl="0" indent="0" algn="l" rtl="0">
              <a:spcBef>
                <a:spcPts val="0"/>
              </a:spcBef>
              <a:spcAft>
                <a:spcPts val="0"/>
              </a:spcAft>
              <a:buNone/>
            </a:pPr>
            <a:endParaRPr>
              <a:solidFill>
                <a:srgbClr val="FFFFFF"/>
              </a:solidFill>
            </a:endParaRPr>
          </a:p>
        </p:txBody>
      </p:sp>
      <p:sp>
        <p:nvSpPr>
          <p:cNvPr id="104" name="Google Shape;104;p19"/>
          <p:cNvSpPr txBox="1"/>
          <p:nvPr/>
        </p:nvSpPr>
        <p:spPr>
          <a:xfrm>
            <a:off x="2187425" y="2030475"/>
            <a:ext cx="179100" cy="14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5</a:t>
            </a:r>
            <a:endParaRPr>
              <a:highlight>
                <a:srgbClr val="FFFFFF"/>
              </a:highlight>
            </a:endParaRPr>
          </a:p>
          <a:p>
            <a:pPr marL="0" lvl="0" indent="0" algn="l" rtl="0">
              <a:spcBef>
                <a:spcPts val="0"/>
              </a:spcBef>
              <a:spcAft>
                <a:spcPts val="0"/>
              </a:spcAft>
              <a:buNone/>
            </a:pPr>
            <a:endParaRPr>
              <a:solidFill>
                <a:srgbClr val="FFFFFF"/>
              </a:solidFill>
            </a:endParaRPr>
          </a:p>
        </p:txBody>
      </p:sp>
      <p:sp>
        <p:nvSpPr>
          <p:cNvPr id="105" name="Google Shape;105;p19"/>
          <p:cNvSpPr txBox="1"/>
          <p:nvPr/>
        </p:nvSpPr>
        <p:spPr>
          <a:xfrm>
            <a:off x="1839725" y="2030475"/>
            <a:ext cx="179100" cy="14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4</a:t>
            </a:r>
            <a:endParaRPr>
              <a:highlight>
                <a:srgbClr val="FFFFFF"/>
              </a:highlight>
            </a:endParaRPr>
          </a:p>
          <a:p>
            <a:pPr marL="0" lvl="0" indent="0" algn="l" rtl="0">
              <a:spcBef>
                <a:spcPts val="0"/>
              </a:spcBef>
              <a:spcAft>
                <a:spcPts val="0"/>
              </a:spcAft>
              <a:buNone/>
            </a:pPr>
            <a:endParaRPr>
              <a:solidFill>
                <a:srgbClr val="FFFFFF"/>
              </a:solidFill>
            </a:endParaRPr>
          </a:p>
        </p:txBody>
      </p:sp>
      <p:sp>
        <p:nvSpPr>
          <p:cNvPr id="106" name="Google Shape;106;p19"/>
          <p:cNvSpPr txBox="1"/>
          <p:nvPr/>
        </p:nvSpPr>
        <p:spPr>
          <a:xfrm>
            <a:off x="1301050" y="973075"/>
            <a:ext cx="179100" cy="14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7</a:t>
            </a:r>
            <a:endParaRPr>
              <a:highlight>
                <a:srgbClr val="FFFFFF"/>
              </a:highlight>
            </a:endParaRPr>
          </a:p>
        </p:txBody>
      </p:sp>
      <p:sp>
        <p:nvSpPr>
          <p:cNvPr id="107" name="Google Shape;107;p19"/>
          <p:cNvSpPr txBox="1"/>
          <p:nvPr/>
        </p:nvSpPr>
        <p:spPr>
          <a:xfrm>
            <a:off x="2366525" y="973075"/>
            <a:ext cx="118500" cy="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8</a:t>
            </a:r>
            <a:endParaRPr>
              <a:highlight>
                <a:srgbClr val="FFFFFF"/>
              </a:highlight>
            </a:endParaRPr>
          </a:p>
        </p:txBody>
      </p:sp>
      <p:sp>
        <p:nvSpPr>
          <p:cNvPr id="108" name="Google Shape;108;p19"/>
          <p:cNvSpPr txBox="1"/>
          <p:nvPr/>
        </p:nvSpPr>
        <p:spPr>
          <a:xfrm>
            <a:off x="2699625" y="923125"/>
            <a:ext cx="118500" cy="1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9</a:t>
            </a:r>
            <a:endParaRPr>
              <a:highlight>
                <a:srgbClr val="FFFFFF"/>
              </a:highlight>
            </a:endParaRPr>
          </a:p>
        </p:txBody>
      </p:sp>
      <p:sp>
        <p:nvSpPr>
          <p:cNvPr id="109" name="Google Shape;109;p19"/>
          <p:cNvSpPr txBox="1"/>
          <p:nvPr/>
        </p:nvSpPr>
        <p:spPr>
          <a:xfrm>
            <a:off x="2548575" y="1243000"/>
            <a:ext cx="463500" cy="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10</a:t>
            </a:r>
            <a:endParaRPr>
              <a:highlight>
                <a:srgbClr val="FFFFFF"/>
              </a:highlight>
            </a:endParaRPr>
          </a:p>
        </p:txBody>
      </p:sp>
      <p:sp>
        <p:nvSpPr>
          <p:cNvPr id="110" name="Google Shape;110;p19"/>
          <p:cNvSpPr txBox="1"/>
          <p:nvPr/>
        </p:nvSpPr>
        <p:spPr>
          <a:xfrm>
            <a:off x="4018300" y="1339000"/>
            <a:ext cx="463500" cy="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11</a:t>
            </a:r>
            <a:endParaRPr>
              <a:highlight>
                <a:srgbClr val="FFFFFF"/>
              </a:highlight>
            </a:endParaRPr>
          </a:p>
        </p:txBody>
      </p:sp>
      <p:sp>
        <p:nvSpPr>
          <p:cNvPr id="111" name="Google Shape;111;p19"/>
          <p:cNvSpPr txBox="1"/>
          <p:nvPr/>
        </p:nvSpPr>
        <p:spPr>
          <a:xfrm>
            <a:off x="4481800" y="1069075"/>
            <a:ext cx="463500" cy="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12</a:t>
            </a:r>
            <a:endParaRPr>
              <a:highlight>
                <a:srgbClr val="FFFFFF"/>
              </a:highlight>
            </a:endParaRPr>
          </a:p>
        </p:txBody>
      </p:sp>
      <p:sp>
        <p:nvSpPr>
          <p:cNvPr id="112" name="Google Shape;112;p19"/>
          <p:cNvSpPr txBox="1"/>
          <p:nvPr/>
        </p:nvSpPr>
        <p:spPr>
          <a:xfrm>
            <a:off x="5196375" y="996025"/>
            <a:ext cx="463500" cy="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13</a:t>
            </a:r>
            <a:endParaRPr>
              <a:highlight>
                <a:srgbClr val="FFFFFF"/>
              </a:highlight>
            </a:endParaRPr>
          </a:p>
        </p:txBody>
      </p:sp>
      <p:sp>
        <p:nvSpPr>
          <p:cNvPr id="113" name="Google Shape;113;p19"/>
          <p:cNvSpPr txBox="1"/>
          <p:nvPr/>
        </p:nvSpPr>
        <p:spPr>
          <a:xfrm>
            <a:off x="4408900" y="1629475"/>
            <a:ext cx="463500" cy="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14</a:t>
            </a:r>
            <a:endParaRPr>
              <a:highlight>
                <a:srgbClr val="FFFFFF"/>
              </a:highlight>
            </a:endParaRPr>
          </a:p>
        </p:txBody>
      </p:sp>
      <p:sp>
        <p:nvSpPr>
          <p:cNvPr id="114" name="Google Shape;114;p19"/>
          <p:cNvSpPr txBox="1"/>
          <p:nvPr/>
        </p:nvSpPr>
        <p:spPr>
          <a:xfrm>
            <a:off x="4642700" y="2345425"/>
            <a:ext cx="463500" cy="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15</a:t>
            </a:r>
            <a:endParaRPr>
              <a:highlight>
                <a:srgbClr val="FFFFFF"/>
              </a:highlight>
            </a:endParaRPr>
          </a:p>
        </p:txBody>
      </p:sp>
      <p:sp>
        <p:nvSpPr>
          <p:cNvPr id="115" name="Google Shape;115;p19"/>
          <p:cNvSpPr txBox="1"/>
          <p:nvPr/>
        </p:nvSpPr>
        <p:spPr>
          <a:xfrm>
            <a:off x="3874400" y="2265025"/>
            <a:ext cx="463500" cy="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16</a:t>
            </a:r>
            <a:endParaRPr>
              <a:highlight>
                <a:srgbClr val="FFFFFF"/>
              </a:highlight>
            </a:endParaRPr>
          </a:p>
        </p:txBody>
      </p:sp>
      <p:sp>
        <p:nvSpPr>
          <p:cNvPr id="116" name="Google Shape;116;p19"/>
          <p:cNvSpPr txBox="1"/>
          <p:nvPr/>
        </p:nvSpPr>
        <p:spPr>
          <a:xfrm>
            <a:off x="3908375" y="2679413"/>
            <a:ext cx="463500" cy="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17</a:t>
            </a:r>
            <a:endParaRPr>
              <a:highlight>
                <a:srgbClr val="FFFFFF"/>
              </a:highlight>
            </a:endParaRPr>
          </a:p>
        </p:txBody>
      </p:sp>
      <p:sp>
        <p:nvSpPr>
          <p:cNvPr id="117" name="Google Shape;117;p19"/>
          <p:cNvSpPr txBox="1"/>
          <p:nvPr/>
        </p:nvSpPr>
        <p:spPr>
          <a:xfrm>
            <a:off x="3945400" y="2980250"/>
            <a:ext cx="463500" cy="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18</a:t>
            </a:r>
            <a:endParaRPr>
              <a:highlight>
                <a:srgbClr val="FFFFFF"/>
              </a:highlight>
            </a:endParaRPr>
          </a:p>
        </p:txBody>
      </p:sp>
      <p:sp>
        <p:nvSpPr>
          <p:cNvPr id="118" name="Google Shape;118;p19"/>
          <p:cNvSpPr txBox="1"/>
          <p:nvPr/>
        </p:nvSpPr>
        <p:spPr>
          <a:xfrm>
            <a:off x="3231900" y="2441425"/>
            <a:ext cx="463500" cy="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19</a:t>
            </a:r>
            <a:endParaRPr>
              <a:highlight>
                <a:srgbClr val="FFFFFF"/>
              </a:highlight>
            </a:endParaRPr>
          </a:p>
        </p:txBody>
      </p:sp>
      <p:sp>
        <p:nvSpPr>
          <p:cNvPr id="119" name="Google Shape;119;p19"/>
          <p:cNvSpPr txBox="1"/>
          <p:nvPr/>
        </p:nvSpPr>
        <p:spPr>
          <a:xfrm>
            <a:off x="2548575" y="2575575"/>
            <a:ext cx="463500" cy="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20</a:t>
            </a:r>
            <a:endParaRPr>
              <a:highlight>
                <a:srgbClr val="FFFFFF"/>
              </a:highlight>
            </a:endParaRPr>
          </a:p>
        </p:txBody>
      </p:sp>
      <p:sp>
        <p:nvSpPr>
          <p:cNvPr id="120" name="Google Shape;120;p19"/>
          <p:cNvSpPr txBox="1"/>
          <p:nvPr/>
        </p:nvSpPr>
        <p:spPr>
          <a:xfrm>
            <a:off x="2535125" y="2022500"/>
            <a:ext cx="463500" cy="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21</a:t>
            </a:r>
            <a:endParaRPr>
              <a:highlight>
                <a:srgbClr val="FFFFFF"/>
              </a:highlight>
            </a:endParaRPr>
          </a:p>
        </p:txBody>
      </p:sp>
      <p:sp>
        <p:nvSpPr>
          <p:cNvPr id="121" name="Google Shape;121;p19"/>
          <p:cNvSpPr txBox="1"/>
          <p:nvPr/>
        </p:nvSpPr>
        <p:spPr>
          <a:xfrm>
            <a:off x="2768388" y="1632750"/>
            <a:ext cx="463500" cy="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22</a:t>
            </a:r>
            <a:endParaRPr>
              <a:highlight>
                <a:srgbClr val="FFFFFF"/>
              </a:highlight>
            </a:endParaRPr>
          </a:p>
        </p:txBody>
      </p:sp>
      <p:sp>
        <p:nvSpPr>
          <p:cNvPr id="122" name="Google Shape;122;p19"/>
          <p:cNvSpPr txBox="1"/>
          <p:nvPr/>
        </p:nvSpPr>
        <p:spPr>
          <a:xfrm>
            <a:off x="7186075" y="261975"/>
            <a:ext cx="2301600" cy="47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rPr>
              <a:t>1. Nose Cone. </a:t>
            </a:r>
            <a:endParaRPr sz="1200">
              <a:solidFill>
                <a:srgbClr val="FFFFFF"/>
              </a:solidFill>
            </a:endParaRPr>
          </a:p>
          <a:p>
            <a:pPr marL="0" lvl="0" indent="0" algn="l" rtl="0">
              <a:spcBef>
                <a:spcPts val="0"/>
              </a:spcBef>
              <a:spcAft>
                <a:spcPts val="0"/>
              </a:spcAft>
              <a:buNone/>
            </a:pPr>
            <a:r>
              <a:rPr lang="en" sz="1200">
                <a:solidFill>
                  <a:srgbClr val="FFFFFF"/>
                </a:solidFill>
              </a:rPr>
              <a:t>2.Body Tube. </a:t>
            </a:r>
            <a:endParaRPr sz="1200">
              <a:solidFill>
                <a:srgbClr val="FFFFFF"/>
              </a:solidFill>
            </a:endParaRPr>
          </a:p>
          <a:p>
            <a:pPr marL="0" lvl="0" indent="0" algn="l" rtl="0">
              <a:spcBef>
                <a:spcPts val="0"/>
              </a:spcBef>
              <a:spcAft>
                <a:spcPts val="0"/>
              </a:spcAft>
              <a:buNone/>
            </a:pPr>
            <a:r>
              <a:rPr lang="en" sz="1200">
                <a:solidFill>
                  <a:srgbClr val="FFFFFF"/>
                </a:solidFill>
              </a:rPr>
              <a:t>3.Engine Tube. </a:t>
            </a:r>
            <a:endParaRPr sz="1200">
              <a:solidFill>
                <a:srgbClr val="FFFFFF"/>
              </a:solidFill>
            </a:endParaRPr>
          </a:p>
          <a:p>
            <a:pPr marL="0" lvl="0" indent="0" algn="l" rtl="0">
              <a:spcBef>
                <a:spcPts val="0"/>
              </a:spcBef>
              <a:spcAft>
                <a:spcPts val="0"/>
              </a:spcAft>
              <a:buNone/>
            </a:pPr>
            <a:r>
              <a:rPr lang="en" sz="1200">
                <a:solidFill>
                  <a:srgbClr val="FFFFFF"/>
                </a:solidFill>
              </a:rPr>
              <a:t>4.Engine Casing. </a:t>
            </a:r>
            <a:endParaRPr sz="1200">
              <a:solidFill>
                <a:srgbClr val="FFFFFF"/>
              </a:solidFill>
            </a:endParaRPr>
          </a:p>
          <a:p>
            <a:pPr marL="0" lvl="0" indent="0" algn="l" rtl="0">
              <a:spcBef>
                <a:spcPts val="0"/>
              </a:spcBef>
              <a:spcAft>
                <a:spcPts val="0"/>
              </a:spcAft>
              <a:buNone/>
            </a:pPr>
            <a:r>
              <a:rPr lang="en" sz="1200">
                <a:solidFill>
                  <a:srgbClr val="FFFFFF"/>
                </a:solidFill>
              </a:rPr>
              <a:t>5.Engine. </a:t>
            </a:r>
            <a:endParaRPr sz="1200">
              <a:solidFill>
                <a:srgbClr val="FFFFFF"/>
              </a:solidFill>
            </a:endParaRPr>
          </a:p>
          <a:p>
            <a:pPr marL="0" lvl="0" indent="0" algn="l" rtl="0">
              <a:spcBef>
                <a:spcPts val="0"/>
              </a:spcBef>
              <a:spcAft>
                <a:spcPts val="0"/>
              </a:spcAft>
              <a:buNone/>
            </a:pPr>
            <a:r>
              <a:rPr lang="en" sz="1200">
                <a:solidFill>
                  <a:srgbClr val="FFFFFF"/>
                </a:solidFill>
              </a:rPr>
              <a:t>6.Fin Wood. </a:t>
            </a:r>
            <a:endParaRPr sz="1200">
              <a:solidFill>
                <a:srgbClr val="FFFFFF"/>
              </a:solidFill>
            </a:endParaRPr>
          </a:p>
          <a:p>
            <a:pPr marL="0" lvl="0" indent="0" algn="l" rtl="0">
              <a:spcBef>
                <a:spcPts val="0"/>
              </a:spcBef>
              <a:spcAft>
                <a:spcPts val="0"/>
              </a:spcAft>
              <a:buNone/>
            </a:pPr>
            <a:r>
              <a:rPr lang="en" sz="1200">
                <a:solidFill>
                  <a:srgbClr val="FFFFFF"/>
                </a:solidFill>
              </a:rPr>
              <a:t>7.Drill. </a:t>
            </a:r>
            <a:endParaRPr sz="1200">
              <a:solidFill>
                <a:srgbClr val="FFFFFF"/>
              </a:solidFill>
            </a:endParaRPr>
          </a:p>
          <a:p>
            <a:pPr marL="0" lvl="0" indent="0" algn="l" rtl="0">
              <a:spcBef>
                <a:spcPts val="0"/>
              </a:spcBef>
              <a:spcAft>
                <a:spcPts val="0"/>
              </a:spcAft>
              <a:buNone/>
            </a:pPr>
            <a:r>
              <a:rPr lang="en" sz="1200">
                <a:solidFill>
                  <a:srgbClr val="FFFFFF"/>
                </a:solidFill>
              </a:rPr>
              <a:t>8.Scalpel. </a:t>
            </a:r>
            <a:endParaRPr sz="1200">
              <a:solidFill>
                <a:srgbClr val="FFFFFF"/>
              </a:solidFill>
            </a:endParaRPr>
          </a:p>
          <a:p>
            <a:pPr marL="0" lvl="0" indent="0" algn="l" rtl="0">
              <a:spcBef>
                <a:spcPts val="0"/>
              </a:spcBef>
              <a:spcAft>
                <a:spcPts val="0"/>
              </a:spcAft>
              <a:buNone/>
            </a:pPr>
            <a:r>
              <a:rPr lang="en" sz="1200">
                <a:solidFill>
                  <a:srgbClr val="FFFFFF"/>
                </a:solidFill>
              </a:rPr>
              <a:t>9.Ruler. </a:t>
            </a:r>
            <a:endParaRPr sz="1200">
              <a:solidFill>
                <a:srgbClr val="FFFFFF"/>
              </a:solidFill>
            </a:endParaRPr>
          </a:p>
          <a:p>
            <a:pPr marL="0" lvl="0" indent="0" algn="l" rtl="0">
              <a:spcBef>
                <a:spcPts val="0"/>
              </a:spcBef>
              <a:spcAft>
                <a:spcPts val="0"/>
              </a:spcAft>
              <a:buNone/>
            </a:pPr>
            <a:r>
              <a:rPr lang="en" sz="1200">
                <a:solidFill>
                  <a:srgbClr val="FFFFFF"/>
                </a:solidFill>
              </a:rPr>
              <a:t>10. Scissors. </a:t>
            </a:r>
            <a:endParaRPr sz="1200">
              <a:solidFill>
                <a:srgbClr val="FFFFFF"/>
              </a:solidFill>
            </a:endParaRPr>
          </a:p>
          <a:p>
            <a:pPr marL="0" lvl="0" indent="0" algn="l" rtl="0">
              <a:spcBef>
                <a:spcPts val="0"/>
              </a:spcBef>
              <a:spcAft>
                <a:spcPts val="0"/>
              </a:spcAft>
              <a:buNone/>
            </a:pPr>
            <a:r>
              <a:rPr lang="en" sz="1200">
                <a:solidFill>
                  <a:srgbClr val="FFFFFF"/>
                </a:solidFill>
              </a:rPr>
              <a:t>11. Spray Paint.  </a:t>
            </a:r>
            <a:endParaRPr sz="1200">
              <a:solidFill>
                <a:srgbClr val="FFFFFF"/>
              </a:solidFill>
            </a:endParaRPr>
          </a:p>
          <a:p>
            <a:pPr marL="0" lvl="0" indent="0" algn="l" rtl="0">
              <a:spcBef>
                <a:spcPts val="0"/>
              </a:spcBef>
              <a:spcAft>
                <a:spcPts val="0"/>
              </a:spcAft>
              <a:buNone/>
            </a:pPr>
            <a:r>
              <a:rPr lang="en" sz="1200">
                <a:solidFill>
                  <a:srgbClr val="FFFFFF"/>
                </a:solidFill>
              </a:rPr>
              <a:t>12.Stir Rods. </a:t>
            </a:r>
            <a:endParaRPr sz="1200">
              <a:solidFill>
                <a:srgbClr val="FFFFFF"/>
              </a:solidFill>
            </a:endParaRPr>
          </a:p>
          <a:p>
            <a:pPr marL="0" lvl="0" indent="0" algn="l" rtl="0">
              <a:spcBef>
                <a:spcPts val="0"/>
              </a:spcBef>
              <a:spcAft>
                <a:spcPts val="0"/>
              </a:spcAft>
              <a:buNone/>
            </a:pPr>
            <a:r>
              <a:rPr lang="en" sz="1200">
                <a:solidFill>
                  <a:srgbClr val="FFFFFF"/>
                </a:solidFill>
              </a:rPr>
              <a:t>13. Centering Ring Wood. </a:t>
            </a:r>
            <a:endParaRPr sz="1200">
              <a:solidFill>
                <a:srgbClr val="FFFFFF"/>
              </a:solidFill>
            </a:endParaRPr>
          </a:p>
          <a:p>
            <a:pPr marL="0" lvl="0" indent="0" algn="l" rtl="0">
              <a:spcBef>
                <a:spcPts val="0"/>
              </a:spcBef>
              <a:spcAft>
                <a:spcPts val="0"/>
              </a:spcAft>
              <a:buNone/>
            </a:pPr>
            <a:r>
              <a:rPr lang="en" sz="1200">
                <a:solidFill>
                  <a:srgbClr val="FFFFFF"/>
                </a:solidFill>
              </a:rPr>
              <a:t>14. Stir Cups. </a:t>
            </a:r>
            <a:endParaRPr sz="1200">
              <a:solidFill>
                <a:srgbClr val="FFFFFF"/>
              </a:solidFill>
            </a:endParaRPr>
          </a:p>
          <a:p>
            <a:pPr marL="0" lvl="0" indent="0" algn="l" rtl="0">
              <a:spcBef>
                <a:spcPts val="0"/>
              </a:spcBef>
              <a:spcAft>
                <a:spcPts val="0"/>
              </a:spcAft>
              <a:buNone/>
            </a:pPr>
            <a:r>
              <a:rPr lang="en" sz="1200">
                <a:solidFill>
                  <a:srgbClr val="FFFFFF"/>
                </a:solidFill>
              </a:rPr>
              <a:t>15. Epoxy. </a:t>
            </a:r>
            <a:endParaRPr sz="1200">
              <a:solidFill>
                <a:srgbClr val="FFFFFF"/>
              </a:solidFill>
            </a:endParaRPr>
          </a:p>
          <a:p>
            <a:pPr marL="0" lvl="0" indent="0" algn="l" rtl="0">
              <a:spcBef>
                <a:spcPts val="0"/>
              </a:spcBef>
              <a:spcAft>
                <a:spcPts val="0"/>
              </a:spcAft>
              <a:buNone/>
            </a:pPr>
            <a:r>
              <a:rPr lang="en" sz="1200">
                <a:solidFill>
                  <a:srgbClr val="FFFFFF"/>
                </a:solidFill>
              </a:rPr>
              <a:t>16. Aft Retainer. </a:t>
            </a:r>
            <a:endParaRPr sz="1200">
              <a:solidFill>
                <a:srgbClr val="FFFFFF"/>
              </a:solidFill>
            </a:endParaRPr>
          </a:p>
          <a:p>
            <a:pPr marL="0" lvl="0" indent="0" algn="l" rtl="0">
              <a:spcBef>
                <a:spcPts val="0"/>
              </a:spcBef>
              <a:spcAft>
                <a:spcPts val="0"/>
              </a:spcAft>
              <a:buNone/>
            </a:pPr>
            <a:r>
              <a:rPr lang="en" sz="1200">
                <a:solidFill>
                  <a:srgbClr val="FFFFFF"/>
                </a:solidFill>
              </a:rPr>
              <a:t>17. Swivel. </a:t>
            </a:r>
            <a:endParaRPr sz="1200">
              <a:solidFill>
                <a:srgbClr val="FFFFFF"/>
              </a:solidFill>
            </a:endParaRPr>
          </a:p>
          <a:p>
            <a:pPr marL="0" lvl="0" indent="0" algn="l" rtl="0">
              <a:spcBef>
                <a:spcPts val="0"/>
              </a:spcBef>
              <a:spcAft>
                <a:spcPts val="0"/>
              </a:spcAft>
              <a:buNone/>
            </a:pPr>
            <a:r>
              <a:rPr lang="en" sz="1200">
                <a:solidFill>
                  <a:srgbClr val="FFFFFF"/>
                </a:solidFill>
              </a:rPr>
              <a:t>18.Rail Buttons. </a:t>
            </a:r>
            <a:endParaRPr sz="1200">
              <a:solidFill>
                <a:srgbClr val="FFFFFF"/>
              </a:solidFill>
            </a:endParaRPr>
          </a:p>
          <a:p>
            <a:pPr marL="0" lvl="0" indent="0" algn="l" rtl="0">
              <a:spcBef>
                <a:spcPts val="0"/>
              </a:spcBef>
              <a:spcAft>
                <a:spcPts val="0"/>
              </a:spcAft>
              <a:buNone/>
            </a:pPr>
            <a:r>
              <a:rPr lang="en" sz="1200">
                <a:solidFill>
                  <a:srgbClr val="FFFFFF"/>
                </a:solidFill>
              </a:rPr>
              <a:t>19. Parachute. </a:t>
            </a:r>
            <a:endParaRPr sz="1200">
              <a:solidFill>
                <a:srgbClr val="FFFFFF"/>
              </a:solidFill>
            </a:endParaRPr>
          </a:p>
          <a:p>
            <a:pPr marL="0" lvl="0" indent="0" algn="l" rtl="0">
              <a:spcBef>
                <a:spcPts val="0"/>
              </a:spcBef>
              <a:spcAft>
                <a:spcPts val="0"/>
              </a:spcAft>
              <a:buNone/>
            </a:pPr>
            <a:r>
              <a:rPr lang="en" sz="1200">
                <a:solidFill>
                  <a:srgbClr val="FFFFFF"/>
                </a:solidFill>
              </a:rPr>
              <a:t>20. Kevlar. </a:t>
            </a:r>
            <a:endParaRPr sz="1200">
              <a:solidFill>
                <a:srgbClr val="FFFFFF"/>
              </a:solidFill>
            </a:endParaRPr>
          </a:p>
          <a:p>
            <a:pPr marL="0" lvl="0" indent="0" algn="l" rtl="0">
              <a:spcBef>
                <a:spcPts val="0"/>
              </a:spcBef>
              <a:spcAft>
                <a:spcPts val="0"/>
              </a:spcAft>
              <a:buNone/>
            </a:pPr>
            <a:r>
              <a:rPr lang="en" sz="1200">
                <a:solidFill>
                  <a:srgbClr val="FFFFFF"/>
                </a:solidFill>
              </a:rPr>
              <a:t>21. Parachute Protector. </a:t>
            </a:r>
            <a:endParaRPr sz="1200">
              <a:solidFill>
                <a:srgbClr val="FFFFFF"/>
              </a:solidFill>
            </a:endParaRPr>
          </a:p>
          <a:p>
            <a:pPr marL="0" lvl="0" indent="0" algn="l" rtl="0">
              <a:spcBef>
                <a:spcPts val="0"/>
              </a:spcBef>
              <a:spcAft>
                <a:spcPts val="0"/>
              </a:spcAft>
              <a:buNone/>
            </a:pPr>
            <a:r>
              <a:rPr lang="en" sz="1200">
                <a:solidFill>
                  <a:srgbClr val="FFFFFF"/>
                </a:solidFill>
              </a:rPr>
              <a:t>22. Pen.  </a:t>
            </a:r>
            <a:endParaRPr sz="1200">
              <a:solidFill>
                <a:srgbClr val="FFFFFF"/>
              </a:solidFill>
            </a:endParaRPr>
          </a:p>
        </p:txBody>
      </p:sp>
      <p:sp>
        <p:nvSpPr>
          <p:cNvPr id="123" name="Google Shape;123;p19"/>
          <p:cNvSpPr txBox="1"/>
          <p:nvPr/>
        </p:nvSpPr>
        <p:spPr>
          <a:xfrm>
            <a:off x="629050" y="278000"/>
            <a:ext cx="6098100" cy="32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Gathering Supplies </a:t>
            </a:r>
            <a:endParaRPr sz="1800">
              <a:solidFill>
                <a:srgbClr val="FFFFFF"/>
              </a:solidFill>
            </a:endParaRPr>
          </a:p>
        </p:txBody>
      </p:sp>
      <p:cxnSp>
        <p:nvCxnSpPr>
          <p:cNvPr id="124" name="Google Shape;124;p19"/>
          <p:cNvCxnSpPr/>
          <p:nvPr/>
        </p:nvCxnSpPr>
        <p:spPr>
          <a:xfrm rot="10800000" flipH="1">
            <a:off x="5282350" y="1155025"/>
            <a:ext cx="1609200" cy="3142800"/>
          </a:xfrm>
          <a:prstGeom prst="straightConnector1">
            <a:avLst/>
          </a:prstGeom>
          <a:noFill/>
          <a:ln w="28575" cap="flat" cmpd="sng">
            <a:solidFill>
              <a:srgbClr val="FF0000"/>
            </a:solidFill>
            <a:prstDash val="solid"/>
            <a:round/>
            <a:headEnd type="none" w="med" len="med"/>
            <a:tailEnd type="none" w="med" len="med"/>
          </a:ln>
        </p:spPr>
      </p:cxnSp>
      <p:cxnSp>
        <p:nvCxnSpPr>
          <p:cNvPr id="125" name="Google Shape;125;p19"/>
          <p:cNvCxnSpPr/>
          <p:nvPr/>
        </p:nvCxnSpPr>
        <p:spPr>
          <a:xfrm>
            <a:off x="5307575" y="1173850"/>
            <a:ext cx="1697700" cy="3067200"/>
          </a:xfrm>
          <a:prstGeom prst="straightConnector1">
            <a:avLst/>
          </a:prstGeom>
          <a:noFill/>
          <a:ln w="28575" cap="flat" cmpd="sng">
            <a:solidFill>
              <a:srgbClr val="FF0000"/>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29"/>
        <p:cNvGrpSpPr/>
        <p:nvPr/>
      </p:nvGrpSpPr>
      <p:grpSpPr>
        <a:xfrm>
          <a:off x="0" y="0"/>
          <a:ext cx="0" cy="0"/>
          <a:chOff x="0" y="0"/>
          <a:chExt cx="0" cy="0"/>
        </a:xfrm>
      </p:grpSpPr>
      <p:pic>
        <p:nvPicPr>
          <p:cNvPr id="130" name="Google Shape;130;p20"/>
          <p:cNvPicPr preferRelativeResize="0"/>
          <p:nvPr/>
        </p:nvPicPr>
        <p:blipFill>
          <a:blip r:embed="rId3">
            <a:alphaModFix/>
          </a:blip>
          <a:stretch>
            <a:fillRect/>
          </a:stretch>
        </p:blipFill>
        <p:spPr>
          <a:xfrm>
            <a:off x="0" y="4393396"/>
            <a:ext cx="9144000" cy="750104"/>
          </a:xfrm>
          <a:prstGeom prst="rect">
            <a:avLst/>
          </a:prstGeom>
          <a:noFill/>
          <a:ln>
            <a:noFill/>
          </a:ln>
        </p:spPr>
      </p:pic>
      <p:sp>
        <p:nvSpPr>
          <p:cNvPr id="131" name="Google Shape;131;p20"/>
          <p:cNvSpPr txBox="1"/>
          <p:nvPr/>
        </p:nvSpPr>
        <p:spPr>
          <a:xfrm>
            <a:off x="867335" y="518050"/>
            <a:ext cx="7783965" cy="353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rPr>
              <a:t>General Safety Rules: </a:t>
            </a:r>
            <a:endParaRPr dirty="0">
              <a:solidFill>
                <a:srgbClr val="FFFFFF"/>
              </a:solidFill>
            </a:endParaRPr>
          </a:p>
          <a:p>
            <a:pPr marL="0" lvl="0" indent="0" algn="l" rtl="0">
              <a:spcBef>
                <a:spcPts val="0"/>
              </a:spcBef>
              <a:spcAft>
                <a:spcPts val="0"/>
              </a:spcAft>
              <a:buNone/>
            </a:pPr>
            <a:endParaRPr dirty="0">
              <a:solidFill>
                <a:srgbClr val="FFFFFF"/>
              </a:solidFill>
            </a:endParaRPr>
          </a:p>
          <a:p>
            <a:pPr marL="457200" lvl="0" indent="-317500" algn="l" rtl="0">
              <a:spcBef>
                <a:spcPts val="0"/>
              </a:spcBef>
              <a:spcAft>
                <a:spcPts val="0"/>
              </a:spcAft>
              <a:buClr>
                <a:srgbClr val="FFFFFF"/>
              </a:buClr>
              <a:buSzPts val="1400"/>
              <a:buAutoNum type="arabicPeriod"/>
            </a:pPr>
            <a:r>
              <a:rPr lang="en" u="sng" dirty="0">
                <a:solidFill>
                  <a:srgbClr val="FFFFFF"/>
                </a:solidFill>
              </a:rPr>
              <a:t>NEVER</a:t>
            </a:r>
            <a:r>
              <a:rPr lang="en" dirty="0">
                <a:solidFill>
                  <a:srgbClr val="FFFFFF"/>
                </a:solidFill>
              </a:rPr>
              <a:t> go into </a:t>
            </a:r>
            <a:r>
              <a:rPr lang="en-US" dirty="0">
                <a:solidFill>
                  <a:srgbClr val="FFFFFF"/>
                </a:solidFill>
              </a:rPr>
              <a:t>a</a:t>
            </a:r>
            <a:r>
              <a:rPr lang="en" dirty="0">
                <a:solidFill>
                  <a:srgbClr val="FFFFFF"/>
                </a:solidFill>
              </a:rPr>
              <a:t> machine shop without your team lead or an experienced </a:t>
            </a:r>
            <a:r>
              <a:rPr lang="en-US" dirty="0">
                <a:solidFill>
                  <a:srgbClr val="FFFFFF"/>
                </a:solidFill>
              </a:rPr>
              <a:t>personnel.</a:t>
            </a:r>
            <a:r>
              <a:rPr lang="en" dirty="0">
                <a:solidFill>
                  <a:srgbClr val="FFFFFF"/>
                </a:solidFill>
              </a:rPr>
              <a:t>  </a:t>
            </a:r>
            <a:endParaRPr dirty="0">
              <a:solidFill>
                <a:srgbClr val="FFFFFF"/>
              </a:solidFill>
            </a:endParaRPr>
          </a:p>
          <a:p>
            <a:pPr marL="457200" lvl="0" indent="-317500" algn="l" rtl="0">
              <a:spcBef>
                <a:spcPts val="0"/>
              </a:spcBef>
              <a:spcAft>
                <a:spcPts val="0"/>
              </a:spcAft>
              <a:buClr>
                <a:srgbClr val="FFFFFF"/>
              </a:buClr>
              <a:buSzPts val="1400"/>
              <a:buAutoNum type="arabicPeriod"/>
            </a:pPr>
            <a:r>
              <a:rPr lang="en" u="sng" dirty="0">
                <a:solidFill>
                  <a:srgbClr val="FFFFFF"/>
                </a:solidFill>
              </a:rPr>
              <a:t>ALWAYS</a:t>
            </a:r>
            <a:r>
              <a:rPr lang="en" dirty="0">
                <a:solidFill>
                  <a:srgbClr val="FFFFFF"/>
                </a:solidFill>
              </a:rPr>
              <a:t> wear your safety glasses when in </a:t>
            </a:r>
            <a:r>
              <a:rPr lang="en-US" dirty="0">
                <a:solidFill>
                  <a:srgbClr val="FFFFFF"/>
                </a:solidFill>
              </a:rPr>
              <a:t>a</a:t>
            </a:r>
            <a:r>
              <a:rPr lang="en" dirty="0">
                <a:solidFill>
                  <a:srgbClr val="FFFFFF"/>
                </a:solidFill>
              </a:rPr>
              <a:t> machine shop. </a:t>
            </a:r>
            <a:endParaRPr dirty="0">
              <a:solidFill>
                <a:srgbClr val="FFFFFF"/>
              </a:solidFill>
            </a:endParaRPr>
          </a:p>
          <a:p>
            <a:pPr marL="457200" lvl="0" indent="-317500" algn="l" rtl="0">
              <a:spcBef>
                <a:spcPts val="0"/>
              </a:spcBef>
              <a:spcAft>
                <a:spcPts val="0"/>
              </a:spcAft>
              <a:buClr>
                <a:srgbClr val="FFFFFF"/>
              </a:buClr>
              <a:buSzPts val="1400"/>
              <a:buAutoNum type="arabicPeriod"/>
            </a:pPr>
            <a:r>
              <a:rPr lang="en" dirty="0">
                <a:solidFill>
                  <a:srgbClr val="FFFFFF"/>
                </a:solidFill>
              </a:rPr>
              <a:t>Be mindful of power tools being used in </a:t>
            </a:r>
            <a:r>
              <a:rPr lang="en-US" dirty="0">
                <a:solidFill>
                  <a:srgbClr val="FFFFFF"/>
                </a:solidFill>
              </a:rPr>
              <a:t>the</a:t>
            </a:r>
            <a:r>
              <a:rPr lang="en" dirty="0">
                <a:solidFill>
                  <a:srgbClr val="FFFFFF"/>
                </a:solidFill>
              </a:rPr>
              <a:t> room. Ie. Dremel, Drill, ect.</a:t>
            </a:r>
            <a:endParaRPr dirty="0">
              <a:solidFill>
                <a:srgbClr val="FFFFFF"/>
              </a:solidFill>
            </a:endParaRPr>
          </a:p>
          <a:p>
            <a:pPr marL="457200" lvl="0" indent="-317500" algn="l" rtl="0">
              <a:spcBef>
                <a:spcPts val="0"/>
              </a:spcBef>
              <a:spcAft>
                <a:spcPts val="0"/>
              </a:spcAft>
              <a:buClr>
                <a:srgbClr val="FFFFFF"/>
              </a:buClr>
              <a:buSzPts val="1400"/>
              <a:buAutoNum type="arabicPeriod"/>
            </a:pPr>
            <a:r>
              <a:rPr lang="en" dirty="0">
                <a:solidFill>
                  <a:srgbClr val="FFFFFF"/>
                </a:solidFill>
              </a:rPr>
              <a:t>It’s okay to get epoxy on your skin! Just go over to the sink, wash it off with </a:t>
            </a:r>
            <a:r>
              <a:rPr lang="en-US" dirty="0">
                <a:solidFill>
                  <a:srgbClr val="FFFFFF"/>
                </a:solidFill>
              </a:rPr>
              <a:t>soap and water</a:t>
            </a:r>
            <a:endParaRPr dirty="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C4587"/>
        </a:solidFill>
        <a:effectLst/>
      </p:bgPr>
    </p:bg>
    <p:spTree>
      <p:nvGrpSpPr>
        <p:cNvPr id="1" name="Shape 135"/>
        <p:cNvGrpSpPr/>
        <p:nvPr/>
      </p:nvGrpSpPr>
      <p:grpSpPr>
        <a:xfrm>
          <a:off x="0" y="0"/>
          <a:ext cx="0" cy="0"/>
          <a:chOff x="0" y="0"/>
          <a:chExt cx="0" cy="0"/>
        </a:xfrm>
      </p:grpSpPr>
      <p:pic>
        <p:nvPicPr>
          <p:cNvPr id="136" name="Google Shape;136;p21"/>
          <p:cNvPicPr preferRelativeResize="0"/>
          <p:nvPr/>
        </p:nvPicPr>
        <p:blipFill>
          <a:blip r:embed="rId3">
            <a:alphaModFix/>
          </a:blip>
          <a:stretch>
            <a:fillRect/>
          </a:stretch>
        </p:blipFill>
        <p:spPr>
          <a:xfrm>
            <a:off x="0" y="4393396"/>
            <a:ext cx="9144000" cy="750104"/>
          </a:xfrm>
          <a:prstGeom prst="rect">
            <a:avLst/>
          </a:prstGeom>
          <a:noFill/>
          <a:ln>
            <a:noFill/>
          </a:ln>
        </p:spPr>
      </p:pic>
      <p:sp>
        <p:nvSpPr>
          <p:cNvPr id="137" name="Google Shape;137;p21"/>
          <p:cNvSpPr txBox="1"/>
          <p:nvPr/>
        </p:nvSpPr>
        <p:spPr>
          <a:xfrm>
            <a:off x="1702175" y="377425"/>
            <a:ext cx="2686500" cy="6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38" name="Google Shape;138;p21"/>
          <p:cNvPicPr preferRelativeResize="0"/>
          <p:nvPr/>
        </p:nvPicPr>
        <p:blipFill>
          <a:blip r:embed="rId4">
            <a:alphaModFix/>
          </a:blip>
          <a:stretch>
            <a:fillRect/>
          </a:stretch>
        </p:blipFill>
        <p:spPr>
          <a:xfrm>
            <a:off x="1299788" y="-13400"/>
            <a:ext cx="6544426" cy="4403425"/>
          </a:xfrm>
          <a:prstGeom prst="rect">
            <a:avLst/>
          </a:prstGeom>
          <a:noFill/>
          <a:ln>
            <a:noFill/>
          </a:ln>
        </p:spPr>
      </p:pic>
      <p:pic>
        <p:nvPicPr>
          <p:cNvPr id="139" name="Google Shape;139;p21"/>
          <p:cNvPicPr preferRelativeResize="0"/>
          <p:nvPr/>
        </p:nvPicPr>
        <p:blipFill rotWithShape="1">
          <a:blip r:embed="rId4">
            <a:alphaModFix/>
          </a:blip>
          <a:srcRect l="47605" t="56952"/>
          <a:stretch/>
        </p:blipFill>
        <p:spPr>
          <a:xfrm rot="-5400000">
            <a:off x="-1556538" y="1534336"/>
            <a:ext cx="4415602" cy="1302526"/>
          </a:xfrm>
          <a:prstGeom prst="rect">
            <a:avLst/>
          </a:prstGeom>
          <a:noFill/>
          <a:ln>
            <a:noFill/>
          </a:ln>
        </p:spPr>
      </p:pic>
      <p:pic>
        <p:nvPicPr>
          <p:cNvPr id="140" name="Google Shape;140;p21"/>
          <p:cNvPicPr preferRelativeResize="0"/>
          <p:nvPr/>
        </p:nvPicPr>
        <p:blipFill rotWithShape="1">
          <a:blip r:embed="rId4">
            <a:alphaModFix/>
          </a:blip>
          <a:srcRect l="47605" t="56952"/>
          <a:stretch/>
        </p:blipFill>
        <p:spPr>
          <a:xfrm rot="-5400000">
            <a:off x="6293750" y="1537049"/>
            <a:ext cx="4403426" cy="13025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44"/>
        <p:cNvGrpSpPr/>
        <p:nvPr/>
      </p:nvGrpSpPr>
      <p:grpSpPr>
        <a:xfrm>
          <a:off x="0" y="0"/>
          <a:ext cx="0" cy="0"/>
          <a:chOff x="0" y="0"/>
          <a:chExt cx="0" cy="0"/>
        </a:xfrm>
      </p:grpSpPr>
      <p:pic>
        <p:nvPicPr>
          <p:cNvPr id="145" name="Google Shape;145;p22"/>
          <p:cNvPicPr preferRelativeResize="0"/>
          <p:nvPr/>
        </p:nvPicPr>
        <p:blipFill>
          <a:blip r:embed="rId3">
            <a:alphaModFix/>
          </a:blip>
          <a:stretch>
            <a:fillRect/>
          </a:stretch>
        </p:blipFill>
        <p:spPr>
          <a:xfrm>
            <a:off x="0" y="4393396"/>
            <a:ext cx="9144000" cy="750104"/>
          </a:xfrm>
          <a:prstGeom prst="rect">
            <a:avLst/>
          </a:prstGeom>
          <a:noFill/>
          <a:ln>
            <a:noFill/>
          </a:ln>
        </p:spPr>
      </p:pic>
      <p:pic>
        <p:nvPicPr>
          <p:cNvPr id="146" name="Google Shape;146;p22"/>
          <p:cNvPicPr preferRelativeResize="0"/>
          <p:nvPr/>
        </p:nvPicPr>
        <p:blipFill>
          <a:blip r:embed="rId4">
            <a:alphaModFix/>
          </a:blip>
          <a:stretch>
            <a:fillRect/>
          </a:stretch>
        </p:blipFill>
        <p:spPr>
          <a:xfrm rot="-5400000">
            <a:off x="3187147" y="-149387"/>
            <a:ext cx="2769701" cy="5865923"/>
          </a:xfrm>
          <a:prstGeom prst="rect">
            <a:avLst/>
          </a:prstGeom>
          <a:noFill/>
          <a:ln>
            <a:noFill/>
          </a:ln>
        </p:spPr>
      </p:pic>
      <p:sp>
        <p:nvSpPr>
          <p:cNvPr id="147" name="Google Shape;147;p22"/>
          <p:cNvSpPr txBox="1"/>
          <p:nvPr/>
        </p:nvSpPr>
        <p:spPr>
          <a:xfrm>
            <a:off x="2581200" y="481050"/>
            <a:ext cx="3981600" cy="3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rPr>
              <a:t>Step #1 Rail Buttons</a:t>
            </a:r>
            <a:endParaRPr dirty="0">
              <a:solidFill>
                <a:srgbClr val="FFFFFF"/>
              </a:solidFill>
            </a:endParaRPr>
          </a:p>
          <a:p>
            <a:pPr marL="0" lvl="0" indent="457200" algn="l" rtl="0">
              <a:spcBef>
                <a:spcPts val="0"/>
              </a:spcBef>
              <a:spcAft>
                <a:spcPts val="0"/>
              </a:spcAft>
              <a:buNone/>
            </a:pPr>
            <a:r>
              <a:rPr lang="en-US" dirty="0">
                <a:solidFill>
                  <a:srgbClr val="FFFFFF"/>
                </a:solidFill>
              </a:rPr>
              <a:t>Align parallel to </a:t>
            </a:r>
            <a:r>
              <a:rPr lang="en-US" dirty="0" err="1">
                <a:solidFill>
                  <a:srgbClr val="FFFFFF"/>
                </a:solidFill>
              </a:rPr>
              <a:t>eachother</a:t>
            </a:r>
            <a:r>
              <a:rPr lang="en-US" dirty="0">
                <a:solidFill>
                  <a:srgbClr val="FFFFFF"/>
                </a:solidFill>
              </a:rPr>
              <a:t>. </a:t>
            </a:r>
            <a:endParaRPr lang="en" dirty="0">
              <a:solidFill>
                <a:srgbClr val="FFFFFF"/>
              </a:solidFill>
            </a:endParaRPr>
          </a:p>
          <a:p>
            <a:pPr marL="0" lvl="0" indent="457200" algn="l" rtl="0">
              <a:spcBef>
                <a:spcPts val="0"/>
              </a:spcBef>
              <a:spcAft>
                <a:spcPts val="0"/>
              </a:spcAft>
              <a:buNone/>
            </a:pPr>
            <a:r>
              <a:rPr lang="en" dirty="0">
                <a:solidFill>
                  <a:srgbClr val="FFFFFF"/>
                </a:solidFill>
              </a:rPr>
              <a:t>Tip: - Bottom rail button ~1in from bottom</a:t>
            </a:r>
            <a:endParaRPr dirty="0">
              <a:solidFill>
                <a:srgbClr val="FFFFFF"/>
              </a:solidFill>
            </a:endParaRPr>
          </a:p>
          <a:p>
            <a:pPr marL="0" lvl="0" indent="0" algn="l" rtl="0">
              <a:spcBef>
                <a:spcPts val="0"/>
              </a:spcBef>
              <a:spcAft>
                <a:spcPts val="0"/>
              </a:spcAft>
              <a:buNone/>
            </a:pPr>
            <a:r>
              <a:rPr lang="en" dirty="0">
                <a:solidFill>
                  <a:srgbClr val="FFFFFF"/>
                </a:solidFill>
              </a:rPr>
              <a:t>	       - Top rail button ~1 ft from top</a:t>
            </a:r>
          </a:p>
          <a:p>
            <a:pPr marL="0" lvl="0" indent="0" algn="l" rtl="0">
              <a:spcBef>
                <a:spcPts val="0"/>
              </a:spcBef>
              <a:spcAft>
                <a:spcPts val="0"/>
              </a:spcAft>
              <a:buNone/>
            </a:pPr>
            <a:endParaRPr dirty="0">
              <a:solidFill>
                <a:srgbClr val="FFFFFF"/>
              </a:solidFill>
            </a:endParaRPr>
          </a:p>
        </p:txBody>
      </p:sp>
      <p:cxnSp>
        <p:nvCxnSpPr>
          <p:cNvPr id="3" name="Straight Connector 2">
            <a:extLst>
              <a:ext uri="{FF2B5EF4-FFF2-40B4-BE49-F238E27FC236}">
                <a16:creationId xmlns:a16="http://schemas.microsoft.com/office/drawing/2014/main" id="{9EFD9120-A900-4A99-92B2-AC5B72CAA37C}"/>
              </a:ext>
            </a:extLst>
          </p:cNvPr>
          <p:cNvCxnSpPr>
            <a:stCxn id="146" idx="0"/>
            <a:endCxn id="146" idx="2"/>
          </p:cNvCxnSpPr>
          <p:nvPr/>
        </p:nvCxnSpPr>
        <p:spPr>
          <a:xfrm>
            <a:off x="1639036" y="2783574"/>
            <a:ext cx="5865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513</Words>
  <Application>Microsoft Office PowerPoint</Application>
  <PresentationFormat>On-screen Show (16:9)</PresentationFormat>
  <Paragraphs>132</Paragraphs>
  <Slides>19</Slides>
  <Notes>19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19</vt:i4>
      </vt:variant>
    </vt:vector>
  </HeadingPairs>
  <TitlesOfParts>
    <vt:vector size="21"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cp:lastModifiedBy>Wade, Alice C</cp:lastModifiedBy>
  <cp:revision>1</cp:revision>
  <dcterms:modified xsi:type="dcterms:W3CDTF">2019-11-01T19:25:31Z</dcterms:modified>
</cp:coreProperties>
</file>